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9" r:id="rId3"/>
    <p:sldId id="260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5"/>
    <p:restoredTop sz="94648"/>
  </p:normalViewPr>
  <p:slideViewPr>
    <p:cSldViewPr snapToGrid="0">
      <p:cViewPr varScale="1">
        <p:scale>
          <a:sx n="106" d="100"/>
          <a:sy n="106" d="100"/>
        </p:scale>
        <p:origin x="21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09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09E3A0-E5C2-4146-B91E-CF5841C75D2B}" type="datetimeFigureOut">
              <a:rPr lang="en-IT" smtClean="0"/>
              <a:t>13/06/23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7DEFAD-32DD-E14B-BAD6-80A6DEEDB5AE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862043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DEFAD-32DD-E14B-BAD6-80A6DEEDB5AE}" type="slidenum">
              <a:rPr lang="en-IT" smtClean="0"/>
              <a:t>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7855918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DEFAD-32DD-E14B-BAD6-80A6DEEDB5AE}" type="slidenum">
              <a:rPr lang="en-IT" smtClean="0"/>
              <a:t>13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27699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DEFAD-32DD-E14B-BAD6-80A6DEEDB5AE}" type="slidenum">
              <a:rPr lang="en-IT" smtClean="0"/>
              <a:t>14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7486935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DEFAD-32DD-E14B-BAD6-80A6DEEDB5AE}" type="slidenum">
              <a:rPr lang="en-IT" smtClean="0"/>
              <a:t>15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41170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DEFAD-32DD-E14B-BAD6-80A6DEEDB5AE}" type="slidenum">
              <a:rPr lang="en-IT" smtClean="0"/>
              <a:t>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41022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DEFAD-32DD-E14B-BAD6-80A6DEEDB5AE}" type="slidenum">
              <a:rPr lang="en-IT" smtClean="0"/>
              <a:t>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12651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DEFAD-32DD-E14B-BAD6-80A6DEEDB5AE}" type="slidenum">
              <a:rPr lang="en-IT" smtClean="0"/>
              <a:t>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96106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DEFAD-32DD-E14B-BAD6-80A6DEEDB5AE}" type="slidenum">
              <a:rPr lang="en-IT" smtClean="0"/>
              <a:t>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79695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DEFAD-32DD-E14B-BAD6-80A6DEEDB5AE}" type="slidenum">
              <a:rPr lang="en-IT" smtClean="0"/>
              <a:t>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60631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DEFAD-32DD-E14B-BAD6-80A6DEEDB5AE}" type="slidenum">
              <a:rPr lang="en-IT" smtClean="0"/>
              <a:t>10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54316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DEFAD-32DD-E14B-BAD6-80A6DEEDB5AE}" type="slidenum">
              <a:rPr lang="en-IT" smtClean="0"/>
              <a:t>11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75257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DEFAD-32DD-E14B-BAD6-80A6DEEDB5AE}" type="slidenum">
              <a:rPr lang="en-IT" smtClean="0"/>
              <a:t>12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3174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B8D54-C3A7-4461-5896-8E60775AC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5CE68-0FA1-92AC-76BD-5719F1FAAA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696AC4-C33D-84F5-EDBB-42EC8A065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A73A4-FB8F-404B-A0F2-C95DB407FCE0}" type="datetimeFigureOut">
              <a:rPr lang="en-IT" smtClean="0"/>
              <a:t>13/06/23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C39B9-E68A-7DA0-04E8-4DA74508A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8A947-C27F-D23C-4B37-6F03A7734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621A2-BE06-9744-8A58-E0AD754A901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98767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708FE-0A7F-4513-60CC-E1AE35F5F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1985E2-5752-83DD-0E17-F0ED5D2DCC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73E97-EF52-8D88-443C-9C7F9CEDE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A73A4-FB8F-404B-A0F2-C95DB407FCE0}" type="datetimeFigureOut">
              <a:rPr lang="en-IT" smtClean="0"/>
              <a:t>13/06/23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EF3C5-4A1D-41BE-754D-8814E0D44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8CF47-19DA-693A-352D-A7BB37A0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621A2-BE06-9744-8A58-E0AD754A901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280467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4D4D77-A224-DF8A-22CB-A0ECF125BC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3BA976-9A8B-89C5-57F7-D9E6B0F3AA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AD4B4-D0D2-9705-B7EC-4DE6875E6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A73A4-FB8F-404B-A0F2-C95DB407FCE0}" type="datetimeFigureOut">
              <a:rPr lang="en-IT" smtClean="0"/>
              <a:t>13/06/23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ACAD0-DBBF-9A96-D9B1-5A5ADA3C2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5334B-8159-F593-5406-E13E1A08D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621A2-BE06-9744-8A58-E0AD754A901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245065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971DC-E4C8-2781-BD76-3C89091A4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DD262-B4E6-CCC4-4F6F-36A623D45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444E4-C36B-96EA-66D0-F6C67E3EC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A73A4-FB8F-404B-A0F2-C95DB407FCE0}" type="datetimeFigureOut">
              <a:rPr lang="en-IT" smtClean="0"/>
              <a:t>13/06/23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4FD2F-E80D-9A1D-6C63-EAAD8F5E7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241DF-7C10-8721-52B6-C2EEAAE29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621A2-BE06-9744-8A58-E0AD754A901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80639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EB08C-5DB2-6958-25A0-937F435D5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BCB4C-6477-D766-7163-5C3A25FCE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3A9E0-D19C-AE74-0619-B9B036748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A73A4-FB8F-404B-A0F2-C95DB407FCE0}" type="datetimeFigureOut">
              <a:rPr lang="en-IT" smtClean="0"/>
              <a:t>13/06/23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8DE12-56AB-9808-2E0A-5AFC6D5BF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1A295-1397-14B4-FC7F-C8D484098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621A2-BE06-9744-8A58-E0AD754A901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23234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42CC9-14AD-7718-7B6C-617ED1DA0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5BBB5-744C-E8DE-C649-5472421510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85D9D9-8B89-92DF-C419-573AC3D135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39AC60-FFF0-CADB-3F9D-B67879954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A73A4-FB8F-404B-A0F2-C95DB407FCE0}" type="datetimeFigureOut">
              <a:rPr lang="en-IT" smtClean="0"/>
              <a:t>13/06/23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3F2B34-C032-A796-CDE5-55BAA155B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B3B8DF-2119-23EE-84A9-ED70C43A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621A2-BE06-9744-8A58-E0AD754A901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220973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9D64E-DF50-EA42-CD4D-FF4494831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09B94C-CDBA-718B-E459-E7346B7E2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DF26FE-7678-41C8-D455-C1E9997F96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3BB7EE-063E-52E5-B2C5-10DB1A9D5D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CCEA36-0947-10CE-C61A-38696F773C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EBB9C1-CBD8-F64B-CE04-AA5905E6C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A73A4-FB8F-404B-A0F2-C95DB407FCE0}" type="datetimeFigureOut">
              <a:rPr lang="en-IT" smtClean="0"/>
              <a:t>13/06/23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9065DB-E034-91DE-7599-ED6893E3F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5B3E92-A70F-C65A-C9E7-D30E0558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621A2-BE06-9744-8A58-E0AD754A901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54975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69BBF-1AC9-A255-2648-9A776A9CC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4DB272-52E4-7D5B-A9FE-B030A2148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A73A4-FB8F-404B-A0F2-C95DB407FCE0}" type="datetimeFigureOut">
              <a:rPr lang="en-IT" smtClean="0"/>
              <a:t>13/06/23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41BDAE-E41E-1C9F-8D26-A8E36AAC1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3B67E8-C91C-F3F6-788C-2B5DB9EA3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621A2-BE06-9744-8A58-E0AD754A901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43404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927C0F-8418-88ED-8D86-9F3CA0EB6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A73A4-FB8F-404B-A0F2-C95DB407FCE0}" type="datetimeFigureOut">
              <a:rPr lang="en-IT" smtClean="0"/>
              <a:t>13/06/23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78CA69-7150-29AB-3476-54DE18091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D6F03-CEDA-2244-C6CB-96C1E708E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621A2-BE06-9744-8A58-E0AD754A901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51628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81363-E6EF-1152-65CD-4F8E7FE56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35310-124C-F201-60A6-1D6F73EE4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02889B-1ADE-A290-D4A4-CE2CE7CDE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E75D04-95C4-7A77-94CA-01C0CD90D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A73A4-FB8F-404B-A0F2-C95DB407FCE0}" type="datetimeFigureOut">
              <a:rPr lang="en-IT" smtClean="0"/>
              <a:t>13/06/23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761F9-D9BF-7F7F-19FA-75B03C584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0E515F-6DCD-6FD4-2E77-0FAD34EA7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621A2-BE06-9744-8A58-E0AD754A901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782808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F4DE3-96A7-6806-9B39-372586064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CD0B7E-A025-63A7-4472-DA5ED6AB12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AC034E-38AE-3A6B-AB19-28BD11D083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1B401-5E97-5B5C-73E8-7D34F7D50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A73A4-FB8F-404B-A0F2-C95DB407FCE0}" type="datetimeFigureOut">
              <a:rPr lang="en-IT" smtClean="0"/>
              <a:t>13/06/23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1FDCB5-1FC3-E99C-5383-20648FEE2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FC83B5-1750-9D56-5BD4-E75E48AB8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621A2-BE06-9744-8A58-E0AD754A901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527286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1C313D-ECC0-B2ED-CAE2-D2EF67759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F36218-A787-E016-4436-B8A6739BC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1653E-2E1B-0DA6-397E-45FC6338F0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A73A4-FB8F-404B-A0F2-C95DB407FCE0}" type="datetimeFigureOut">
              <a:rPr lang="en-IT" smtClean="0"/>
              <a:t>13/06/23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B7D04-3CAC-3E90-CF0E-86EA12557C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ABA17-9639-1AA3-C57D-C41F5B0A8B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621A2-BE06-9744-8A58-E0AD754A901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88439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6.png"/><Relationship Id="rId5" Type="http://schemas.openxmlformats.org/officeDocument/2006/relationships/image" Target="../media/image7.emf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6.png"/><Relationship Id="rId5" Type="http://schemas.openxmlformats.org/officeDocument/2006/relationships/image" Target="../media/image7.emf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6.png"/><Relationship Id="rId5" Type="http://schemas.openxmlformats.org/officeDocument/2006/relationships/image" Target="../media/image7.emf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16.png"/><Relationship Id="rId4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45359-A205-C6BB-3261-8B10EC6446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T" dirty="0"/>
              <a:t>Travature reticolari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9CA4BF-9E28-037E-09DC-B1335B2D46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81797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C3C55-FA79-4784-987E-76A42753A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0136" y="440267"/>
            <a:ext cx="4783664" cy="6052608"/>
          </a:xfrm>
        </p:spPr>
        <p:txBody>
          <a:bodyPr>
            <a:normAutofit/>
          </a:bodyPr>
          <a:lstStyle/>
          <a:p>
            <a:r>
              <a:rPr lang="en-GB" sz="2400" dirty="0"/>
              <a:t>In </a:t>
            </a:r>
            <a:r>
              <a:rPr lang="en-GB" sz="2400" dirty="0" err="1"/>
              <a:t>alternativa</a:t>
            </a:r>
            <a:r>
              <a:rPr lang="en-GB" sz="2400" dirty="0"/>
              <a:t>, </a:t>
            </a:r>
            <a:r>
              <a:rPr lang="en-GB" sz="2400" dirty="0" err="1"/>
              <a:t>l’effetto</a:t>
            </a:r>
            <a:r>
              <a:rPr lang="en-GB" sz="2400" dirty="0"/>
              <a:t> </a:t>
            </a:r>
            <a:r>
              <a:rPr lang="en-GB" sz="2400" dirty="0" err="1"/>
              <a:t>delle</a:t>
            </a:r>
            <a:r>
              <a:rPr lang="en-GB" sz="2400" dirty="0"/>
              <a:t> </a:t>
            </a:r>
            <a:r>
              <a:rPr lang="en-GB" sz="2400" dirty="0" err="1"/>
              <a:t>condizioni</a:t>
            </a:r>
            <a:r>
              <a:rPr lang="en-GB" sz="2400" dirty="0"/>
              <a:t> di </a:t>
            </a:r>
            <a:r>
              <a:rPr lang="en-GB" sz="2400" dirty="0" err="1"/>
              <a:t>vincolo</a:t>
            </a:r>
            <a:r>
              <a:rPr lang="en-GB" sz="2400" dirty="0"/>
              <a:t> </a:t>
            </a:r>
            <a:r>
              <a:rPr lang="en-GB" sz="2400" dirty="0" err="1"/>
              <a:t>puo</a:t>
            </a:r>
            <a:r>
              <a:rPr lang="en-GB" sz="2400" dirty="0"/>
              <a:t>` </a:t>
            </a:r>
            <a:r>
              <a:rPr lang="en-GB" sz="2400" dirty="0" err="1"/>
              <a:t>essere</a:t>
            </a:r>
            <a:r>
              <a:rPr lang="en-GB" sz="2400" dirty="0"/>
              <a:t> tenuto in </a:t>
            </a:r>
            <a:r>
              <a:rPr lang="en-GB" sz="2400" dirty="0" err="1"/>
              <a:t>conto</a:t>
            </a:r>
            <a:r>
              <a:rPr lang="en-GB" sz="2400" dirty="0"/>
              <a:t> </a:t>
            </a:r>
            <a:r>
              <a:rPr lang="en-GB" sz="2400" dirty="0" err="1"/>
              <a:t>introducendo</a:t>
            </a:r>
            <a:r>
              <a:rPr lang="en-GB" sz="2400" dirty="0"/>
              <a:t> un </a:t>
            </a:r>
            <a:r>
              <a:rPr lang="en-GB" sz="2400" dirty="0" err="1"/>
              <a:t>fattore</a:t>
            </a:r>
            <a:r>
              <a:rPr lang="en-GB" sz="2400" dirty="0"/>
              <a:t> </a:t>
            </a:r>
            <a:r>
              <a:rPr lang="en-GB" sz="2400" dirty="0" err="1"/>
              <a:t>moltiplicativo</a:t>
            </a:r>
            <a:r>
              <a:rPr lang="en-GB" sz="2400" dirty="0"/>
              <a:t> K per la </a:t>
            </a:r>
            <a:r>
              <a:rPr lang="en-GB" sz="2400" dirty="0" err="1"/>
              <a:t>lunghezza</a:t>
            </a:r>
            <a:endParaRPr lang="en-IT" sz="2400" dirty="0"/>
          </a:p>
        </p:txBody>
      </p:sp>
      <p:pic>
        <p:nvPicPr>
          <p:cNvPr id="5" name="Picture 4" descr="\documentclass{article}&#10;\usepackage{amsmath}&#10;\pagestyle{empty}&#10;\begin{document}&#10;&#10;$$P_{c r}=\frac{\pi^2 E I}{L^2}$$&#10;&#10;\end{document}" title="IguanaTex Bitmap Display">
            <a:extLst>
              <a:ext uri="{FF2B5EF4-FFF2-40B4-BE49-F238E27FC236}">
                <a16:creationId xmlns:a16="http://schemas.microsoft.com/office/drawing/2014/main" id="{BBA26C1D-7895-2EDE-03E2-A549F157759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94817" y="38417"/>
            <a:ext cx="1899653" cy="803699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FEA9406-119D-E414-49BE-B8E1F1187A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4644" y="1112913"/>
            <a:ext cx="3484556" cy="18899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DDCC9C-193A-EE89-1748-5179593C1E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288" y="3146638"/>
            <a:ext cx="6155267" cy="3528019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$$P_{c r}=\frac{\pi^2 E I}{(KL)^2}$$&#10;&#10;\end{document}" title="IguanaTex Bitmap Display">
            <a:extLst>
              <a:ext uri="{FF2B5EF4-FFF2-40B4-BE49-F238E27FC236}">
                <a16:creationId xmlns:a16="http://schemas.microsoft.com/office/drawing/2014/main" id="{D56ABF55-2D4C-00C3-38E9-216C6B99E52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129547" y="38417"/>
            <a:ext cx="2082312" cy="91329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598739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C3C55-FA79-4784-987E-76A42753A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0136" y="440267"/>
            <a:ext cx="4783664" cy="3528019"/>
          </a:xfrm>
        </p:spPr>
        <p:txBody>
          <a:bodyPr>
            <a:normAutofit lnSpcReduction="10000"/>
          </a:bodyPr>
          <a:lstStyle/>
          <a:p>
            <a:r>
              <a:rPr lang="en-GB" sz="2400" dirty="0"/>
              <a:t>In </a:t>
            </a:r>
            <a:r>
              <a:rPr lang="en-GB" sz="2400" dirty="0" err="1"/>
              <a:t>alternativa</a:t>
            </a:r>
            <a:r>
              <a:rPr lang="en-GB" sz="2400" dirty="0"/>
              <a:t>, </a:t>
            </a:r>
            <a:r>
              <a:rPr lang="en-GB" sz="2400" dirty="0" err="1"/>
              <a:t>l’effetto</a:t>
            </a:r>
            <a:r>
              <a:rPr lang="en-GB" sz="2400" dirty="0"/>
              <a:t> </a:t>
            </a:r>
            <a:r>
              <a:rPr lang="en-GB" sz="2400" dirty="0" err="1"/>
              <a:t>delle</a:t>
            </a:r>
            <a:r>
              <a:rPr lang="en-GB" sz="2400" dirty="0"/>
              <a:t> </a:t>
            </a:r>
            <a:r>
              <a:rPr lang="en-GB" sz="2400" dirty="0" err="1"/>
              <a:t>condizioni</a:t>
            </a:r>
            <a:r>
              <a:rPr lang="en-GB" sz="2400" dirty="0"/>
              <a:t> di </a:t>
            </a:r>
            <a:r>
              <a:rPr lang="en-GB" sz="2400" dirty="0" err="1"/>
              <a:t>vincolo</a:t>
            </a:r>
            <a:r>
              <a:rPr lang="en-GB" sz="2400" dirty="0"/>
              <a:t> </a:t>
            </a:r>
            <a:r>
              <a:rPr lang="en-GB" sz="2400" dirty="0" err="1"/>
              <a:t>puo</a:t>
            </a:r>
            <a:r>
              <a:rPr lang="en-GB" sz="2400" dirty="0"/>
              <a:t>` </a:t>
            </a:r>
            <a:r>
              <a:rPr lang="en-GB" sz="2400" dirty="0" err="1"/>
              <a:t>essere</a:t>
            </a:r>
            <a:r>
              <a:rPr lang="en-GB" sz="2400" dirty="0"/>
              <a:t> tenuto in </a:t>
            </a:r>
            <a:r>
              <a:rPr lang="en-GB" sz="2400" dirty="0" err="1"/>
              <a:t>conto</a:t>
            </a:r>
            <a:r>
              <a:rPr lang="en-GB" sz="2400" dirty="0"/>
              <a:t> </a:t>
            </a:r>
            <a:r>
              <a:rPr lang="en-GB" sz="2400" dirty="0" err="1"/>
              <a:t>introducendo</a:t>
            </a:r>
            <a:r>
              <a:rPr lang="en-GB" sz="2400" dirty="0"/>
              <a:t> un </a:t>
            </a:r>
            <a:r>
              <a:rPr lang="en-GB" sz="2400" dirty="0" err="1"/>
              <a:t>fattore</a:t>
            </a:r>
            <a:r>
              <a:rPr lang="en-GB" sz="2400" dirty="0"/>
              <a:t> </a:t>
            </a:r>
            <a:r>
              <a:rPr lang="en-GB" sz="2400" dirty="0" err="1"/>
              <a:t>moltiplicativo</a:t>
            </a:r>
            <a:r>
              <a:rPr lang="en-GB" sz="2400" dirty="0"/>
              <a:t> K per la </a:t>
            </a:r>
            <a:r>
              <a:rPr lang="en-GB" sz="2400" dirty="0" err="1"/>
              <a:t>lunghezza</a:t>
            </a:r>
            <a:r>
              <a:rPr lang="en-GB" sz="2400" dirty="0"/>
              <a:t>.</a:t>
            </a:r>
          </a:p>
          <a:p>
            <a:r>
              <a:rPr lang="en-GB" sz="2400" dirty="0" err="1"/>
              <a:t>Tuttavia</a:t>
            </a:r>
            <a:r>
              <a:rPr lang="en-GB" sz="2400" dirty="0"/>
              <a:t>, </a:t>
            </a:r>
            <a:r>
              <a:rPr lang="en-GB" sz="2400" dirty="0" err="1"/>
              <a:t>nelle</a:t>
            </a:r>
            <a:r>
              <a:rPr lang="en-GB" sz="2400" dirty="0"/>
              <a:t> </a:t>
            </a:r>
            <a:r>
              <a:rPr lang="en-GB" sz="2400" dirty="0" err="1"/>
              <a:t>applicazioni</a:t>
            </a:r>
            <a:r>
              <a:rPr lang="en-GB" sz="2400" dirty="0"/>
              <a:t> non e` sempre </a:t>
            </a:r>
            <a:r>
              <a:rPr lang="en-GB" sz="2400" dirty="0" err="1"/>
              <a:t>chiaro</a:t>
            </a:r>
            <a:r>
              <a:rPr lang="en-GB" sz="2400" dirty="0"/>
              <a:t> </a:t>
            </a:r>
            <a:r>
              <a:rPr lang="en-GB" sz="2400" dirty="0" err="1"/>
              <a:t>quali</a:t>
            </a:r>
            <a:r>
              <a:rPr lang="en-GB" sz="2400" dirty="0"/>
              <a:t> </a:t>
            </a:r>
            <a:r>
              <a:rPr lang="en-GB" sz="2400" dirty="0" err="1"/>
              <a:t>siano</a:t>
            </a:r>
            <a:r>
              <a:rPr lang="en-GB" sz="2400" dirty="0"/>
              <a:t> le </a:t>
            </a:r>
            <a:r>
              <a:rPr lang="en-GB" sz="2400" dirty="0" err="1"/>
              <a:t>condizioni</a:t>
            </a:r>
            <a:r>
              <a:rPr lang="en-GB" sz="2400" dirty="0"/>
              <a:t> di </a:t>
            </a:r>
            <a:r>
              <a:rPr lang="en-GB" sz="2400" dirty="0" err="1"/>
              <a:t>vincolo</a:t>
            </a:r>
            <a:r>
              <a:rPr lang="en-GB" sz="2400" dirty="0"/>
              <a:t>.</a:t>
            </a:r>
          </a:p>
          <a:p>
            <a:r>
              <a:rPr lang="en-GB" sz="2400" dirty="0"/>
              <a:t>Si </a:t>
            </a:r>
            <a:r>
              <a:rPr lang="en-GB" sz="2400" dirty="0" err="1"/>
              <a:t>consideri</a:t>
            </a:r>
            <a:r>
              <a:rPr lang="en-GB" sz="2400" dirty="0"/>
              <a:t> </a:t>
            </a:r>
            <a:r>
              <a:rPr lang="en-GB" sz="2400" dirty="0" err="1"/>
              <a:t>l’esempio</a:t>
            </a:r>
            <a:r>
              <a:rPr lang="en-GB" sz="2400" dirty="0"/>
              <a:t> </a:t>
            </a:r>
            <a:r>
              <a:rPr lang="en-GB" sz="2400" dirty="0" err="1"/>
              <a:t>nella</a:t>
            </a:r>
            <a:r>
              <a:rPr lang="en-GB" sz="2400" dirty="0"/>
              <a:t> </a:t>
            </a:r>
            <a:r>
              <a:rPr lang="en-GB" sz="2400" dirty="0" err="1"/>
              <a:t>figura</a:t>
            </a:r>
            <a:r>
              <a:rPr lang="en-GB" sz="2400" dirty="0"/>
              <a:t> di sotto.</a:t>
            </a:r>
          </a:p>
          <a:p>
            <a:endParaRPr lang="en-IT" sz="2400" dirty="0"/>
          </a:p>
        </p:txBody>
      </p:sp>
      <p:pic>
        <p:nvPicPr>
          <p:cNvPr id="5" name="Picture 4" descr="\documentclass{article}&#10;\usepackage{amsmath}&#10;\pagestyle{empty}&#10;\begin{document}&#10;&#10;$$P_{c r}=\frac{\pi^2 E I}{L^2}$$&#10;&#10;\end{document}" title="IguanaTex Bitmap Display">
            <a:extLst>
              <a:ext uri="{FF2B5EF4-FFF2-40B4-BE49-F238E27FC236}">
                <a16:creationId xmlns:a16="http://schemas.microsoft.com/office/drawing/2014/main" id="{BBA26C1D-7895-2EDE-03E2-A549F157759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94817" y="38417"/>
            <a:ext cx="1899653" cy="803699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FEA9406-119D-E414-49BE-B8E1F1187A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4644" y="1112913"/>
            <a:ext cx="3484556" cy="18899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DDCC9C-193A-EE89-1748-5179593C1E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288" y="3146638"/>
            <a:ext cx="6155267" cy="3528019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$$P_{c r}=\frac{\pi^2 E I}{(KL)^2}$$&#10;&#10;\end{document}" title="IguanaTex Bitmap Display">
            <a:extLst>
              <a:ext uri="{FF2B5EF4-FFF2-40B4-BE49-F238E27FC236}">
                <a16:creationId xmlns:a16="http://schemas.microsoft.com/office/drawing/2014/main" id="{D56ABF55-2D4C-00C3-38E9-216C6B99E52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129547" y="38417"/>
            <a:ext cx="2082312" cy="913294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049DD1-15BA-4E28-67B6-D1C66EA096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2867" y="4124710"/>
            <a:ext cx="3649133" cy="254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7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C3C55-FA79-4784-987E-76A42753A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0136" y="440267"/>
            <a:ext cx="4783664" cy="3528019"/>
          </a:xfrm>
        </p:spPr>
        <p:txBody>
          <a:bodyPr>
            <a:normAutofit lnSpcReduction="10000"/>
          </a:bodyPr>
          <a:lstStyle/>
          <a:p>
            <a:r>
              <a:rPr lang="en-GB" sz="2400" dirty="0"/>
              <a:t>In </a:t>
            </a:r>
            <a:r>
              <a:rPr lang="en-GB" sz="2400" dirty="0" err="1"/>
              <a:t>alternativa</a:t>
            </a:r>
            <a:r>
              <a:rPr lang="en-GB" sz="2400" dirty="0"/>
              <a:t>, </a:t>
            </a:r>
            <a:r>
              <a:rPr lang="en-GB" sz="2400" dirty="0" err="1"/>
              <a:t>l’effetto</a:t>
            </a:r>
            <a:r>
              <a:rPr lang="en-GB" sz="2400" dirty="0"/>
              <a:t> </a:t>
            </a:r>
            <a:r>
              <a:rPr lang="en-GB" sz="2400" dirty="0" err="1"/>
              <a:t>delle</a:t>
            </a:r>
            <a:r>
              <a:rPr lang="en-GB" sz="2400" dirty="0"/>
              <a:t> </a:t>
            </a:r>
            <a:r>
              <a:rPr lang="en-GB" sz="2400" dirty="0" err="1"/>
              <a:t>condizioni</a:t>
            </a:r>
            <a:r>
              <a:rPr lang="en-GB" sz="2400" dirty="0"/>
              <a:t> di </a:t>
            </a:r>
            <a:r>
              <a:rPr lang="en-GB" sz="2400" dirty="0" err="1"/>
              <a:t>vincolo</a:t>
            </a:r>
            <a:r>
              <a:rPr lang="en-GB" sz="2400" dirty="0"/>
              <a:t> </a:t>
            </a:r>
            <a:r>
              <a:rPr lang="en-GB" sz="2400" dirty="0" err="1"/>
              <a:t>puo</a:t>
            </a:r>
            <a:r>
              <a:rPr lang="en-GB" sz="2400" dirty="0"/>
              <a:t>` </a:t>
            </a:r>
            <a:r>
              <a:rPr lang="en-GB" sz="2400" dirty="0" err="1"/>
              <a:t>essere</a:t>
            </a:r>
            <a:r>
              <a:rPr lang="en-GB" sz="2400" dirty="0"/>
              <a:t> tenuto in </a:t>
            </a:r>
            <a:r>
              <a:rPr lang="en-GB" sz="2400" dirty="0" err="1"/>
              <a:t>conto</a:t>
            </a:r>
            <a:r>
              <a:rPr lang="en-GB" sz="2400" dirty="0"/>
              <a:t> </a:t>
            </a:r>
            <a:r>
              <a:rPr lang="en-GB" sz="2400" dirty="0" err="1"/>
              <a:t>introducendo</a:t>
            </a:r>
            <a:r>
              <a:rPr lang="en-GB" sz="2400" dirty="0"/>
              <a:t> un </a:t>
            </a:r>
            <a:r>
              <a:rPr lang="en-GB" sz="2400" dirty="0" err="1"/>
              <a:t>fattore</a:t>
            </a:r>
            <a:r>
              <a:rPr lang="en-GB" sz="2400" dirty="0"/>
              <a:t> </a:t>
            </a:r>
            <a:r>
              <a:rPr lang="en-GB" sz="2400" dirty="0" err="1"/>
              <a:t>moltiplicativo</a:t>
            </a:r>
            <a:r>
              <a:rPr lang="en-GB" sz="2400" dirty="0"/>
              <a:t> K per la </a:t>
            </a:r>
            <a:r>
              <a:rPr lang="en-GB" sz="2400" dirty="0" err="1"/>
              <a:t>lunghezza</a:t>
            </a:r>
            <a:r>
              <a:rPr lang="en-GB" sz="2400" dirty="0"/>
              <a:t>.</a:t>
            </a:r>
          </a:p>
          <a:p>
            <a:r>
              <a:rPr lang="en-GB" sz="2400" dirty="0" err="1"/>
              <a:t>Tuttavia</a:t>
            </a:r>
            <a:r>
              <a:rPr lang="en-GB" sz="2400" dirty="0"/>
              <a:t>, </a:t>
            </a:r>
            <a:r>
              <a:rPr lang="en-GB" sz="2400" dirty="0" err="1"/>
              <a:t>nelle</a:t>
            </a:r>
            <a:r>
              <a:rPr lang="en-GB" sz="2400" dirty="0"/>
              <a:t> </a:t>
            </a:r>
            <a:r>
              <a:rPr lang="en-GB" sz="2400" dirty="0" err="1"/>
              <a:t>applicazioni</a:t>
            </a:r>
            <a:r>
              <a:rPr lang="en-GB" sz="2400" dirty="0"/>
              <a:t> non e` sempre </a:t>
            </a:r>
            <a:r>
              <a:rPr lang="en-GB" sz="2400" dirty="0" err="1"/>
              <a:t>chiaro</a:t>
            </a:r>
            <a:r>
              <a:rPr lang="en-GB" sz="2400" dirty="0"/>
              <a:t> </a:t>
            </a:r>
            <a:r>
              <a:rPr lang="en-GB" sz="2400" dirty="0" err="1"/>
              <a:t>quali</a:t>
            </a:r>
            <a:r>
              <a:rPr lang="en-GB" sz="2400" dirty="0"/>
              <a:t> </a:t>
            </a:r>
            <a:r>
              <a:rPr lang="en-GB" sz="2400" dirty="0" err="1"/>
              <a:t>siano</a:t>
            </a:r>
            <a:r>
              <a:rPr lang="en-GB" sz="2400" dirty="0"/>
              <a:t> le </a:t>
            </a:r>
            <a:r>
              <a:rPr lang="en-GB" sz="2400" dirty="0" err="1"/>
              <a:t>condizioni</a:t>
            </a:r>
            <a:r>
              <a:rPr lang="en-GB" sz="2400" dirty="0"/>
              <a:t> di </a:t>
            </a:r>
            <a:r>
              <a:rPr lang="en-GB" sz="2400" dirty="0" err="1"/>
              <a:t>vincolo</a:t>
            </a:r>
            <a:r>
              <a:rPr lang="en-GB" sz="2400" dirty="0"/>
              <a:t>.</a:t>
            </a:r>
          </a:p>
          <a:p>
            <a:r>
              <a:rPr lang="en-GB" sz="2400" dirty="0"/>
              <a:t>Si </a:t>
            </a:r>
            <a:r>
              <a:rPr lang="en-GB" sz="2400" dirty="0" err="1"/>
              <a:t>consideri</a:t>
            </a:r>
            <a:r>
              <a:rPr lang="en-GB" sz="2400" dirty="0"/>
              <a:t> </a:t>
            </a:r>
            <a:r>
              <a:rPr lang="en-GB" sz="2400" dirty="0" err="1"/>
              <a:t>l’esempio</a:t>
            </a:r>
            <a:r>
              <a:rPr lang="en-GB" sz="2400" dirty="0"/>
              <a:t> </a:t>
            </a:r>
            <a:r>
              <a:rPr lang="en-GB" sz="2400" dirty="0" err="1"/>
              <a:t>nella</a:t>
            </a:r>
            <a:r>
              <a:rPr lang="en-GB" sz="2400" dirty="0"/>
              <a:t> </a:t>
            </a:r>
            <a:r>
              <a:rPr lang="en-GB" sz="2400" dirty="0" err="1"/>
              <a:t>figura</a:t>
            </a:r>
            <a:r>
              <a:rPr lang="en-GB" sz="2400"/>
              <a:t> di sotto.</a:t>
            </a:r>
            <a:endParaRPr lang="en-GB" sz="2400" dirty="0"/>
          </a:p>
          <a:p>
            <a:endParaRPr lang="en-IT" sz="2400" dirty="0"/>
          </a:p>
        </p:txBody>
      </p:sp>
      <p:pic>
        <p:nvPicPr>
          <p:cNvPr id="5" name="Picture 4" descr="\documentclass{article}&#10;\usepackage{amsmath}&#10;\pagestyle{empty}&#10;\begin{document}&#10;&#10;$$P_{c r}=\frac{\pi^2 E I}{L^2}$$&#10;&#10;\end{document}" title="IguanaTex Bitmap Display">
            <a:extLst>
              <a:ext uri="{FF2B5EF4-FFF2-40B4-BE49-F238E27FC236}">
                <a16:creationId xmlns:a16="http://schemas.microsoft.com/office/drawing/2014/main" id="{BBA26C1D-7895-2EDE-03E2-A549F157759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94817" y="38417"/>
            <a:ext cx="1899653" cy="803699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FEA9406-119D-E414-49BE-B8E1F1187A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4644" y="1112913"/>
            <a:ext cx="3484556" cy="18899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DDCC9C-193A-EE89-1748-5179593C1E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288" y="3146638"/>
            <a:ext cx="6155267" cy="3528019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$$P_{c r}=\frac{\pi^2 E I}{(KL)^2}$$&#10;&#10;\end{document}" title="IguanaTex Bitmap Display">
            <a:extLst>
              <a:ext uri="{FF2B5EF4-FFF2-40B4-BE49-F238E27FC236}">
                <a16:creationId xmlns:a16="http://schemas.microsoft.com/office/drawing/2014/main" id="{D56ABF55-2D4C-00C3-38E9-216C6B99E52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129547" y="38417"/>
            <a:ext cx="2082312" cy="913294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049DD1-15BA-4E28-67B6-D1C66EA096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2867" y="4124710"/>
            <a:ext cx="3649133" cy="254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333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C3C55-FA79-4784-987E-76A42753A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9603" y="440267"/>
            <a:ext cx="4783664" cy="3528019"/>
          </a:xfrm>
        </p:spPr>
        <p:txBody>
          <a:bodyPr>
            <a:normAutofit/>
          </a:bodyPr>
          <a:lstStyle/>
          <a:p>
            <a:r>
              <a:rPr lang="en-GB" sz="2400" dirty="0" err="1"/>
              <a:t>È</a:t>
            </a:r>
            <a:r>
              <a:rPr lang="en-GB" sz="2400" dirty="0"/>
              <a:t> per </a:t>
            </a:r>
            <a:r>
              <a:rPr lang="en-GB" sz="2400" dirty="0" err="1"/>
              <a:t>questo</a:t>
            </a:r>
            <a:r>
              <a:rPr lang="en-GB" sz="2400" dirty="0"/>
              <a:t> </a:t>
            </a:r>
            <a:r>
              <a:rPr lang="en-GB" sz="2400" dirty="0" err="1"/>
              <a:t>che</a:t>
            </a:r>
            <a:r>
              <a:rPr lang="en-GB" sz="2400" dirty="0"/>
              <a:t> non </a:t>
            </a:r>
            <a:r>
              <a:rPr lang="en-GB" sz="2400" dirty="0" err="1"/>
              <a:t>progetteresti</a:t>
            </a:r>
            <a:r>
              <a:rPr lang="en-GB" sz="2400" dirty="0"/>
              <a:t> </a:t>
            </a:r>
            <a:r>
              <a:rPr lang="en-GB" sz="2400" dirty="0" err="1"/>
              <a:t>mai</a:t>
            </a:r>
            <a:r>
              <a:rPr lang="en-GB" sz="2400" dirty="0"/>
              <a:t> </a:t>
            </a:r>
            <a:r>
              <a:rPr lang="en-GB" sz="2400" dirty="0" err="1"/>
              <a:t>una</a:t>
            </a:r>
            <a:r>
              <a:rPr lang="en-GB" sz="2400" dirty="0"/>
              <a:t> </a:t>
            </a:r>
            <a:r>
              <a:rPr lang="en-GB" sz="2400" dirty="0" err="1"/>
              <a:t>struttura</a:t>
            </a:r>
            <a:r>
              <a:rPr lang="en-GB" sz="2400" dirty="0"/>
              <a:t> </a:t>
            </a:r>
            <a:r>
              <a:rPr lang="en-GB" sz="2400" dirty="0" err="1"/>
              <a:t>reticolare</a:t>
            </a:r>
            <a:r>
              <a:rPr lang="en-GB" sz="2400" dirty="0"/>
              <a:t> con </a:t>
            </a:r>
            <a:r>
              <a:rPr lang="en-GB" sz="2400" dirty="0" err="1"/>
              <a:t>lunghe</a:t>
            </a:r>
            <a:r>
              <a:rPr lang="en-GB" sz="2400" dirty="0"/>
              <a:t> </a:t>
            </a:r>
            <a:r>
              <a:rPr lang="en-GB" sz="2400" dirty="0" err="1"/>
              <a:t>aste</a:t>
            </a:r>
            <a:r>
              <a:rPr lang="en-GB" sz="2400" dirty="0"/>
              <a:t> compressive come </a:t>
            </a:r>
            <a:r>
              <a:rPr lang="en-GB" sz="2400" dirty="0" err="1"/>
              <a:t>questa</a:t>
            </a:r>
            <a:r>
              <a:rPr lang="en-GB" sz="2400" dirty="0"/>
              <a:t>.</a:t>
            </a:r>
          </a:p>
          <a:p>
            <a:r>
              <a:rPr lang="en-GB" sz="2400" dirty="0" err="1"/>
              <a:t>L’elemento</a:t>
            </a:r>
            <a:r>
              <a:rPr lang="en-GB" sz="2400" dirty="0"/>
              <a:t> </a:t>
            </a:r>
            <a:r>
              <a:rPr lang="en-GB" sz="2400" dirty="0" err="1"/>
              <a:t>evidenziato</a:t>
            </a:r>
            <a:r>
              <a:rPr lang="en-GB" sz="2400" dirty="0"/>
              <a:t> di sotto e` il piu’ </a:t>
            </a:r>
            <a:r>
              <a:rPr lang="en-GB" sz="2400" dirty="0" err="1"/>
              <a:t>lungo</a:t>
            </a:r>
            <a:r>
              <a:rPr lang="en-GB" sz="2400" dirty="0"/>
              <a:t> </a:t>
            </a:r>
            <a:r>
              <a:rPr lang="en-GB" sz="2400" dirty="0" err="1"/>
              <a:t>degli</a:t>
            </a:r>
            <a:r>
              <a:rPr lang="en-GB" sz="2400" dirty="0"/>
              <a:t> </a:t>
            </a:r>
            <a:r>
              <a:rPr lang="en-GB" sz="2400" dirty="0" err="1"/>
              <a:t>altri</a:t>
            </a:r>
            <a:r>
              <a:rPr lang="en-GB" sz="2400" dirty="0"/>
              <a:t>, ed e’ il primo ad </a:t>
            </a:r>
            <a:r>
              <a:rPr lang="en-GB" sz="2400" dirty="0" err="1"/>
              <a:t>instabilizzarsi</a:t>
            </a:r>
            <a:r>
              <a:rPr lang="en-GB" sz="2400" dirty="0"/>
              <a:t>. Per </a:t>
            </a:r>
            <a:r>
              <a:rPr lang="en-GB" sz="2400" dirty="0" err="1"/>
              <a:t>evitare</a:t>
            </a:r>
            <a:r>
              <a:rPr lang="en-GB" sz="2400" dirty="0"/>
              <a:t> </a:t>
            </a:r>
            <a:r>
              <a:rPr lang="en-GB" sz="2400" dirty="0" err="1"/>
              <a:t>questo</a:t>
            </a:r>
            <a:r>
              <a:rPr lang="en-GB" sz="2400" dirty="0"/>
              <a:t> </a:t>
            </a:r>
            <a:r>
              <a:rPr lang="en-GB" sz="2400" dirty="0" err="1"/>
              <a:t>fenomeno</a:t>
            </a:r>
            <a:r>
              <a:rPr lang="en-GB" sz="2400" dirty="0"/>
              <a:t> </a:t>
            </a:r>
            <a:r>
              <a:rPr lang="en-GB" sz="2400" dirty="0" err="1"/>
              <a:t>possiamo</a:t>
            </a:r>
            <a:r>
              <a:rPr lang="en-GB" sz="2400" dirty="0"/>
              <a:t> </a:t>
            </a:r>
            <a:r>
              <a:rPr lang="en-GB" sz="2400" dirty="0" err="1"/>
              <a:t>introdurre</a:t>
            </a:r>
            <a:r>
              <a:rPr lang="en-GB" sz="2400" dirty="0"/>
              <a:t> un </a:t>
            </a:r>
            <a:r>
              <a:rPr lang="en-GB" sz="2400" dirty="0" err="1"/>
              <a:t>altro</a:t>
            </a:r>
            <a:r>
              <a:rPr lang="en-GB" sz="2400" dirty="0"/>
              <a:t> </a:t>
            </a:r>
            <a:r>
              <a:rPr lang="en-GB" sz="2400" dirty="0" err="1"/>
              <a:t>elemento</a:t>
            </a:r>
            <a:r>
              <a:rPr lang="en-GB" sz="2400" dirty="0"/>
              <a:t> di </a:t>
            </a:r>
            <a:r>
              <a:rPr lang="en-GB" sz="2400" dirty="0" err="1"/>
              <a:t>rinforzo</a:t>
            </a:r>
            <a:r>
              <a:rPr lang="en-GB" sz="2400" dirty="0"/>
              <a:t>.</a:t>
            </a:r>
            <a:endParaRPr lang="en-IT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5BDCB5-E8FA-CDAA-41E5-3EBD91F32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66" y="220133"/>
            <a:ext cx="3945467" cy="18566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22F5E4-9D23-7E0A-7EA7-3E8650405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67" y="2172891"/>
            <a:ext cx="5350933" cy="25122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EF58B5-A494-DD46-8894-7D4F2BA02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3199" y="4781177"/>
            <a:ext cx="4000503" cy="201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577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C3C55-FA79-4784-987E-76A42753A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9603" y="440267"/>
            <a:ext cx="4783664" cy="3528019"/>
          </a:xfrm>
        </p:spPr>
        <p:txBody>
          <a:bodyPr>
            <a:normAutofit/>
          </a:bodyPr>
          <a:lstStyle/>
          <a:p>
            <a:r>
              <a:rPr lang="en-GB" sz="2400" dirty="0" err="1"/>
              <a:t>È</a:t>
            </a:r>
            <a:r>
              <a:rPr lang="en-GB" sz="2400" dirty="0"/>
              <a:t> per </a:t>
            </a:r>
            <a:r>
              <a:rPr lang="en-GB" sz="2400" dirty="0" err="1"/>
              <a:t>questo</a:t>
            </a:r>
            <a:r>
              <a:rPr lang="en-GB" sz="2400" dirty="0"/>
              <a:t> </a:t>
            </a:r>
            <a:r>
              <a:rPr lang="en-GB" sz="2400" dirty="0" err="1"/>
              <a:t>che</a:t>
            </a:r>
            <a:r>
              <a:rPr lang="en-GB" sz="2400" dirty="0"/>
              <a:t> non </a:t>
            </a:r>
            <a:r>
              <a:rPr lang="en-GB" sz="2400" dirty="0" err="1"/>
              <a:t>progetteresti</a:t>
            </a:r>
            <a:r>
              <a:rPr lang="en-GB" sz="2400" dirty="0"/>
              <a:t> </a:t>
            </a:r>
            <a:r>
              <a:rPr lang="en-GB" sz="2400" dirty="0" err="1"/>
              <a:t>mai</a:t>
            </a:r>
            <a:r>
              <a:rPr lang="en-GB" sz="2400" dirty="0"/>
              <a:t> </a:t>
            </a:r>
            <a:r>
              <a:rPr lang="en-GB" sz="2400" dirty="0" err="1"/>
              <a:t>una</a:t>
            </a:r>
            <a:r>
              <a:rPr lang="en-GB" sz="2400" dirty="0"/>
              <a:t> </a:t>
            </a:r>
            <a:r>
              <a:rPr lang="en-GB" sz="2400" dirty="0" err="1"/>
              <a:t>struttura</a:t>
            </a:r>
            <a:r>
              <a:rPr lang="en-GB" sz="2400" dirty="0"/>
              <a:t> </a:t>
            </a:r>
            <a:r>
              <a:rPr lang="en-GB" sz="2400" dirty="0" err="1"/>
              <a:t>reticolare</a:t>
            </a:r>
            <a:r>
              <a:rPr lang="en-GB" sz="2400" dirty="0"/>
              <a:t> con </a:t>
            </a:r>
            <a:r>
              <a:rPr lang="en-GB" sz="2400" dirty="0" err="1"/>
              <a:t>lunghe</a:t>
            </a:r>
            <a:r>
              <a:rPr lang="en-GB" sz="2400" dirty="0"/>
              <a:t> </a:t>
            </a:r>
            <a:r>
              <a:rPr lang="en-GB" sz="2400" dirty="0" err="1"/>
              <a:t>aste</a:t>
            </a:r>
            <a:r>
              <a:rPr lang="en-GB" sz="2400" dirty="0"/>
              <a:t> compressive come </a:t>
            </a:r>
            <a:r>
              <a:rPr lang="en-GB" sz="2400" dirty="0" err="1"/>
              <a:t>questa</a:t>
            </a:r>
            <a:r>
              <a:rPr lang="en-GB" sz="2400" dirty="0"/>
              <a:t>.</a:t>
            </a:r>
          </a:p>
          <a:p>
            <a:r>
              <a:rPr lang="en-GB" sz="2400" dirty="0" err="1"/>
              <a:t>L’elemento</a:t>
            </a:r>
            <a:r>
              <a:rPr lang="en-GB" sz="2400" dirty="0"/>
              <a:t> </a:t>
            </a:r>
            <a:r>
              <a:rPr lang="en-GB" sz="2400" dirty="0" err="1"/>
              <a:t>evidenziato</a:t>
            </a:r>
            <a:r>
              <a:rPr lang="en-GB" sz="2400" dirty="0"/>
              <a:t> di sotto e` il piu’ </a:t>
            </a:r>
            <a:r>
              <a:rPr lang="en-GB" sz="2400" dirty="0" err="1"/>
              <a:t>lungo</a:t>
            </a:r>
            <a:r>
              <a:rPr lang="en-GB" sz="2400" dirty="0"/>
              <a:t> </a:t>
            </a:r>
            <a:r>
              <a:rPr lang="en-GB" sz="2400" dirty="0" err="1"/>
              <a:t>degli</a:t>
            </a:r>
            <a:r>
              <a:rPr lang="en-GB" sz="2400" dirty="0"/>
              <a:t> </a:t>
            </a:r>
            <a:r>
              <a:rPr lang="en-GB" sz="2400" dirty="0" err="1"/>
              <a:t>altri</a:t>
            </a:r>
            <a:r>
              <a:rPr lang="en-GB" sz="2400" dirty="0"/>
              <a:t>, ed e’ il primo ad </a:t>
            </a:r>
            <a:r>
              <a:rPr lang="en-GB" sz="2400" dirty="0" err="1"/>
              <a:t>instabilizzarsi</a:t>
            </a:r>
            <a:r>
              <a:rPr lang="en-GB" sz="2400" dirty="0"/>
              <a:t>. Per </a:t>
            </a:r>
            <a:r>
              <a:rPr lang="en-GB" sz="2400" dirty="0" err="1"/>
              <a:t>evitare</a:t>
            </a:r>
            <a:r>
              <a:rPr lang="en-GB" sz="2400" dirty="0"/>
              <a:t> </a:t>
            </a:r>
            <a:r>
              <a:rPr lang="en-GB" sz="2400" dirty="0" err="1"/>
              <a:t>questo</a:t>
            </a:r>
            <a:r>
              <a:rPr lang="en-GB" sz="2400" dirty="0"/>
              <a:t> </a:t>
            </a:r>
            <a:r>
              <a:rPr lang="en-GB" sz="2400" dirty="0" err="1"/>
              <a:t>fenomeno</a:t>
            </a:r>
            <a:r>
              <a:rPr lang="en-GB" sz="2400" dirty="0"/>
              <a:t> </a:t>
            </a:r>
            <a:r>
              <a:rPr lang="en-GB" sz="2400" dirty="0" err="1"/>
              <a:t>possiamo</a:t>
            </a:r>
            <a:r>
              <a:rPr lang="en-GB" sz="2400" dirty="0"/>
              <a:t> </a:t>
            </a:r>
            <a:r>
              <a:rPr lang="en-GB" sz="2400" dirty="0" err="1"/>
              <a:t>introdurre</a:t>
            </a:r>
            <a:r>
              <a:rPr lang="en-GB" sz="2400" dirty="0"/>
              <a:t> un </a:t>
            </a:r>
            <a:r>
              <a:rPr lang="en-GB" sz="2400" dirty="0" err="1"/>
              <a:t>altro</a:t>
            </a:r>
            <a:r>
              <a:rPr lang="en-GB" sz="2400" dirty="0"/>
              <a:t> </a:t>
            </a:r>
            <a:r>
              <a:rPr lang="en-GB" sz="2400" dirty="0" err="1"/>
              <a:t>elemento</a:t>
            </a:r>
            <a:r>
              <a:rPr lang="en-GB" sz="2400" dirty="0"/>
              <a:t> di </a:t>
            </a:r>
            <a:r>
              <a:rPr lang="en-GB" sz="2400" dirty="0" err="1"/>
              <a:t>rinforzo</a:t>
            </a:r>
            <a:r>
              <a:rPr lang="en-GB" sz="2400" dirty="0"/>
              <a:t>.</a:t>
            </a:r>
            <a:endParaRPr lang="en-IT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5BDCB5-E8FA-CDAA-41E5-3EBD91F32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66" y="220133"/>
            <a:ext cx="3945467" cy="18566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22F5E4-9D23-7E0A-7EA7-3E8650405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67" y="2172891"/>
            <a:ext cx="5350933" cy="25122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EF58B5-A494-DD46-8894-7D4F2BA02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3199" y="4781177"/>
            <a:ext cx="4000503" cy="201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962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C3C55-FA79-4784-987E-76A42753A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6536" y="440267"/>
            <a:ext cx="4783664" cy="5604933"/>
          </a:xfrm>
        </p:spPr>
        <p:txBody>
          <a:bodyPr>
            <a:normAutofit/>
          </a:bodyPr>
          <a:lstStyle/>
          <a:p>
            <a:r>
              <a:rPr lang="en-IT" sz="2400" dirty="0"/>
              <a:t>Tornando alla formula di Eulero, osserviamo che se raddoppiamo la lunghezza di una colonna, il peso massimo che essa puo` sostenere si riduce di 4.</a:t>
            </a:r>
          </a:p>
          <a:p>
            <a:r>
              <a:rPr lang="en-IT" sz="2400" dirty="0"/>
              <a:t>Dividendo ambo i membri dell’equazione per A troviamo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597379-392B-9C16-13B6-E35F035E2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382" y="0"/>
            <a:ext cx="3162300" cy="1689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5874BD-6280-E24A-9335-9B6AF0C86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140" y="2082800"/>
            <a:ext cx="3210784" cy="3962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7D50C3-E668-2EFF-3337-65A6D6894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3443" y="3073401"/>
            <a:ext cx="2243417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712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C3C55-FA79-4784-987E-76A42753A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0136" y="440267"/>
            <a:ext cx="4783664" cy="6052608"/>
          </a:xfrm>
        </p:spPr>
        <p:txBody>
          <a:bodyPr/>
          <a:lstStyle/>
          <a:p>
            <a:r>
              <a:rPr lang="en-GB" sz="2000" dirty="0"/>
              <a:t>Una barra </a:t>
            </a:r>
            <a:r>
              <a:rPr lang="en-GB" sz="2000" dirty="0" err="1"/>
              <a:t>tesa</a:t>
            </a:r>
            <a:r>
              <a:rPr lang="en-GB" sz="2000" dirty="0"/>
              <a:t> cede </a:t>
            </a:r>
            <a:r>
              <a:rPr lang="en-GB" sz="2000" dirty="0" err="1"/>
              <a:t>quando</a:t>
            </a:r>
            <a:r>
              <a:rPr lang="en-GB" sz="2000" dirty="0"/>
              <a:t> lo </a:t>
            </a:r>
            <a:r>
              <a:rPr lang="en-GB" sz="2000" dirty="0" err="1"/>
              <a:t>sforzo</a:t>
            </a:r>
            <a:r>
              <a:rPr lang="en-GB" sz="2000" dirty="0"/>
              <a:t> </a:t>
            </a:r>
            <a:r>
              <a:rPr lang="en-GB" sz="2000" dirty="0" err="1"/>
              <a:t>normale</a:t>
            </a:r>
            <a:r>
              <a:rPr lang="en-GB" sz="2000" dirty="0"/>
              <a:t> </a:t>
            </a:r>
            <a:r>
              <a:rPr lang="en-GB" sz="2000" dirty="0" err="1"/>
              <a:t>supera</a:t>
            </a:r>
            <a:r>
              <a:rPr lang="en-GB" sz="2000" dirty="0"/>
              <a:t>  la </a:t>
            </a:r>
            <a:r>
              <a:rPr lang="en-GB" sz="2000" dirty="0" err="1"/>
              <a:t>tensione</a:t>
            </a:r>
            <a:r>
              <a:rPr lang="en-GB" sz="2000" dirty="0"/>
              <a:t> di </a:t>
            </a:r>
            <a:r>
              <a:rPr lang="en-GB" sz="2000" dirty="0" err="1"/>
              <a:t>snervamento</a:t>
            </a:r>
            <a:endParaRPr lang="en-GB" sz="2000" dirty="0"/>
          </a:p>
          <a:p>
            <a:r>
              <a:rPr lang="en-GB" sz="2000" dirty="0"/>
              <a:t>E se </a:t>
            </a:r>
            <a:r>
              <a:rPr lang="en-GB" sz="2000" dirty="0" err="1"/>
              <a:t>viene</a:t>
            </a:r>
            <a:r>
              <a:rPr lang="en-GB" sz="2000" dirty="0"/>
              <a:t> </a:t>
            </a:r>
            <a:r>
              <a:rPr lang="en-GB" sz="2000" dirty="0" err="1"/>
              <a:t>caricato</a:t>
            </a:r>
            <a:r>
              <a:rPr lang="en-GB" sz="2000" dirty="0"/>
              <a:t> in </a:t>
            </a:r>
            <a:r>
              <a:rPr lang="en-GB" sz="2000" dirty="0" err="1"/>
              <a:t>compressione</a:t>
            </a:r>
            <a:r>
              <a:rPr lang="en-GB" sz="2000" dirty="0"/>
              <a:t>, </a:t>
            </a:r>
            <a:r>
              <a:rPr lang="en-GB" sz="2000" dirty="0" err="1"/>
              <a:t>cederà</a:t>
            </a:r>
            <a:r>
              <a:rPr lang="en-GB" sz="2000" dirty="0"/>
              <a:t> </a:t>
            </a:r>
            <a:r>
              <a:rPr lang="en-GB" sz="2000" dirty="0" err="1"/>
              <a:t>schiacciandosi</a:t>
            </a:r>
            <a:r>
              <a:rPr lang="en-GB" sz="2000" dirty="0"/>
              <a:t> </a:t>
            </a:r>
            <a:r>
              <a:rPr lang="en-GB" sz="2000" dirty="0" err="1"/>
              <a:t>quando</a:t>
            </a:r>
            <a:r>
              <a:rPr lang="en-GB" sz="2000" dirty="0"/>
              <a:t> </a:t>
            </a:r>
            <a:r>
              <a:rPr lang="en-GB" sz="2000" dirty="0" err="1"/>
              <a:t>viene</a:t>
            </a:r>
            <a:r>
              <a:rPr lang="en-GB" sz="2000" dirty="0"/>
              <a:t> </a:t>
            </a:r>
            <a:r>
              <a:rPr lang="en-GB" sz="2000" dirty="0" err="1"/>
              <a:t>superata</a:t>
            </a:r>
            <a:r>
              <a:rPr lang="en-GB" sz="2000" dirty="0"/>
              <a:t> la </a:t>
            </a:r>
            <a:r>
              <a:rPr lang="en-GB" sz="2000" dirty="0" err="1"/>
              <a:t>resistenza</a:t>
            </a:r>
            <a:r>
              <a:rPr lang="en-GB" sz="2000" dirty="0"/>
              <a:t> </a:t>
            </a:r>
            <a:r>
              <a:rPr lang="en-GB" sz="2000" dirty="0" err="1"/>
              <a:t>alla</a:t>
            </a:r>
            <a:r>
              <a:rPr lang="en-GB" sz="2000" dirty="0"/>
              <a:t> </a:t>
            </a:r>
            <a:r>
              <a:rPr lang="en-GB" sz="2000" dirty="0" err="1"/>
              <a:t>compressione</a:t>
            </a:r>
            <a:endParaRPr lang="en-GB" sz="2000" dirty="0"/>
          </a:p>
          <a:p>
            <a:r>
              <a:rPr lang="en-GB" sz="2000" dirty="0"/>
              <a:t>Ma </a:t>
            </a:r>
            <a:r>
              <a:rPr lang="en-GB" sz="2000" dirty="0" err="1"/>
              <a:t>c'è</a:t>
            </a:r>
            <a:r>
              <a:rPr lang="en-GB" sz="2000" dirty="0"/>
              <a:t> un </a:t>
            </a:r>
            <a:r>
              <a:rPr lang="en-GB" sz="2000" dirty="0" err="1"/>
              <a:t>altro</a:t>
            </a:r>
            <a:r>
              <a:rPr lang="en-GB" sz="2000" dirty="0"/>
              <a:t> modo in cui la barra </a:t>
            </a:r>
            <a:r>
              <a:rPr lang="en-GB" sz="2000" dirty="0" err="1"/>
              <a:t>può</a:t>
            </a:r>
            <a:r>
              <a:rPr lang="en-GB" sz="2000" dirty="0"/>
              <a:t> </a:t>
            </a:r>
            <a:r>
              <a:rPr lang="en-GB" sz="2000" dirty="0" err="1"/>
              <a:t>cedere</a:t>
            </a:r>
            <a:r>
              <a:rPr lang="en-GB" sz="2000" dirty="0"/>
              <a:t> </a:t>
            </a:r>
            <a:r>
              <a:rPr lang="en-GB" sz="2000" dirty="0" err="1"/>
              <a:t>quando</a:t>
            </a:r>
            <a:r>
              <a:rPr lang="en-GB" sz="2000" dirty="0"/>
              <a:t> </a:t>
            </a:r>
            <a:r>
              <a:rPr lang="en-GB" sz="2000" dirty="0" err="1"/>
              <a:t>è</a:t>
            </a:r>
            <a:r>
              <a:rPr lang="en-GB" sz="2000" dirty="0"/>
              <a:t> in </a:t>
            </a:r>
            <a:r>
              <a:rPr lang="en-GB" sz="2000" dirty="0" err="1"/>
              <a:t>compressione</a:t>
            </a:r>
            <a:r>
              <a:rPr lang="en-GB" sz="2000" dirty="0"/>
              <a:t>, </a:t>
            </a:r>
            <a:r>
              <a:rPr lang="en-GB" sz="2000" dirty="0" err="1"/>
              <a:t>ovvero</a:t>
            </a:r>
            <a:r>
              <a:rPr lang="en-GB" sz="2000" dirty="0"/>
              <a:t> </a:t>
            </a:r>
            <a:r>
              <a:rPr lang="en-GB" sz="2000" dirty="0" err="1"/>
              <a:t>deformandosi</a:t>
            </a:r>
            <a:r>
              <a:rPr lang="en-GB" sz="2000" dirty="0"/>
              <a:t>.</a:t>
            </a:r>
          </a:p>
          <a:p>
            <a:r>
              <a:rPr lang="en-GB" sz="2000" dirty="0" err="1"/>
              <a:t>L'instabilità</a:t>
            </a:r>
            <a:r>
              <a:rPr lang="en-GB" sz="2000" dirty="0"/>
              <a:t> </a:t>
            </a:r>
            <a:r>
              <a:rPr lang="en-GB" sz="2000" dirty="0" err="1"/>
              <a:t>si</a:t>
            </a:r>
            <a:r>
              <a:rPr lang="en-GB" sz="2000" dirty="0"/>
              <a:t> </a:t>
            </a:r>
            <a:r>
              <a:rPr lang="en-GB" sz="2000" dirty="0" err="1"/>
              <a:t>verifica</a:t>
            </a:r>
            <a:r>
              <a:rPr lang="en-GB" sz="2000" dirty="0"/>
              <a:t> </a:t>
            </a:r>
            <a:r>
              <a:rPr lang="en-GB" sz="2000" dirty="0" err="1"/>
              <a:t>quando</a:t>
            </a:r>
            <a:r>
              <a:rPr lang="en-GB" sz="2000" dirty="0"/>
              <a:t> il </a:t>
            </a:r>
            <a:r>
              <a:rPr lang="en-GB" sz="2000" dirty="0" err="1"/>
              <a:t>carico</a:t>
            </a:r>
            <a:r>
              <a:rPr lang="en-GB" sz="2000" dirty="0"/>
              <a:t> di </a:t>
            </a:r>
            <a:r>
              <a:rPr lang="en-GB" sz="2000" dirty="0" err="1"/>
              <a:t>compressione</a:t>
            </a:r>
            <a:r>
              <a:rPr lang="en-GB" sz="2000" dirty="0"/>
              <a:t> </a:t>
            </a:r>
            <a:r>
              <a:rPr lang="en-GB" sz="2000" dirty="0" err="1"/>
              <a:t>applicato</a:t>
            </a:r>
            <a:r>
              <a:rPr lang="en-GB" sz="2000" dirty="0"/>
              <a:t> </a:t>
            </a:r>
            <a:r>
              <a:rPr lang="en-GB" sz="2000" dirty="0" err="1"/>
              <a:t>raggiunge</a:t>
            </a:r>
            <a:r>
              <a:rPr lang="en-GB" sz="2000" dirty="0"/>
              <a:t> un </a:t>
            </a:r>
            <a:r>
              <a:rPr lang="en-GB" sz="2000" dirty="0" err="1"/>
              <a:t>certo</a:t>
            </a:r>
            <a:r>
              <a:rPr lang="en-GB" sz="2000" dirty="0"/>
              <a:t> </a:t>
            </a:r>
            <a:r>
              <a:rPr lang="en-GB" sz="2000" dirty="0" err="1"/>
              <a:t>valore</a:t>
            </a:r>
            <a:r>
              <a:rPr lang="en-GB" sz="2000" dirty="0"/>
              <a:t> </a:t>
            </a:r>
            <a:r>
              <a:rPr lang="en-GB" sz="2000" dirty="0" err="1"/>
              <a:t>critico</a:t>
            </a:r>
            <a:r>
              <a:rPr lang="en-GB" sz="2000" dirty="0"/>
              <a:t>, </a:t>
            </a:r>
            <a:r>
              <a:rPr lang="en-GB" sz="2000" dirty="0" err="1"/>
              <a:t>provocando</a:t>
            </a:r>
            <a:r>
              <a:rPr lang="en-GB" sz="2000" dirty="0"/>
              <a:t> un </a:t>
            </a:r>
            <a:r>
              <a:rPr lang="en-GB" sz="2000" dirty="0" err="1"/>
              <a:t>cambiamento</a:t>
            </a:r>
            <a:r>
              <a:rPr lang="en-GB" sz="2000" dirty="0"/>
              <a:t> </a:t>
            </a:r>
            <a:r>
              <a:rPr lang="en-GB" sz="2000" dirty="0" err="1"/>
              <a:t>nella</a:t>
            </a:r>
            <a:r>
              <a:rPr lang="en-GB" sz="2000" dirty="0"/>
              <a:t> forma </a:t>
            </a:r>
            <a:r>
              <a:rPr lang="en-GB" sz="2000" dirty="0" err="1"/>
              <a:t>della</a:t>
            </a:r>
            <a:r>
              <a:rPr lang="en-GB" sz="2000" dirty="0"/>
              <a:t> barra.</a:t>
            </a:r>
          </a:p>
          <a:p>
            <a:r>
              <a:rPr lang="en-GB" sz="2000" dirty="0" err="1"/>
              <a:t>Ciò</a:t>
            </a:r>
            <a:r>
              <a:rPr lang="en-GB" sz="2000" dirty="0"/>
              <a:t> non </a:t>
            </a:r>
            <a:r>
              <a:rPr lang="en-GB" sz="2000" dirty="0" err="1"/>
              <a:t>comporta</a:t>
            </a:r>
            <a:r>
              <a:rPr lang="en-GB" sz="2000" dirty="0"/>
              <a:t> sempre il </a:t>
            </a:r>
            <a:r>
              <a:rPr lang="en-GB" sz="2000" dirty="0" err="1"/>
              <a:t>cedimento</a:t>
            </a:r>
            <a:r>
              <a:rPr lang="en-GB" sz="2000" dirty="0"/>
              <a:t> o la </a:t>
            </a:r>
            <a:r>
              <a:rPr lang="en-GB" sz="2000" dirty="0" err="1"/>
              <a:t>frattura</a:t>
            </a:r>
            <a:r>
              <a:rPr lang="en-GB" sz="2000" dirty="0"/>
              <a:t> del </a:t>
            </a:r>
            <a:r>
              <a:rPr lang="en-GB" sz="2000" dirty="0" err="1"/>
              <a:t>materiale</a:t>
            </a:r>
            <a:r>
              <a:rPr lang="en-GB" sz="2000" dirty="0"/>
              <a:t>, ma </a:t>
            </a:r>
            <a:r>
              <a:rPr lang="en-GB" sz="2000" dirty="0" err="1"/>
              <a:t>l'instabilità</a:t>
            </a:r>
            <a:r>
              <a:rPr lang="en-GB" sz="2000" dirty="0"/>
              <a:t> </a:t>
            </a:r>
            <a:r>
              <a:rPr lang="en-GB" sz="2000" dirty="0" err="1"/>
              <a:t>è</a:t>
            </a:r>
            <a:r>
              <a:rPr lang="en-GB" sz="2000" dirty="0"/>
              <a:t> </a:t>
            </a:r>
            <a:r>
              <a:rPr lang="en-GB" sz="2000" dirty="0" err="1"/>
              <a:t>ancora</a:t>
            </a:r>
            <a:r>
              <a:rPr lang="en-GB" sz="2000" dirty="0"/>
              <a:t> </a:t>
            </a:r>
            <a:r>
              <a:rPr lang="en-GB" sz="2000" dirty="0" err="1"/>
              <a:t>considerata</a:t>
            </a:r>
            <a:r>
              <a:rPr lang="en-GB" sz="2000" dirty="0"/>
              <a:t> </a:t>
            </a:r>
            <a:r>
              <a:rPr lang="en-GB" sz="2000" dirty="0" err="1"/>
              <a:t>una</a:t>
            </a:r>
            <a:r>
              <a:rPr lang="en-GB" sz="2000" dirty="0"/>
              <a:t> </a:t>
            </a:r>
            <a:r>
              <a:rPr lang="en-GB" sz="2000" dirty="0" err="1"/>
              <a:t>modalità</a:t>
            </a:r>
            <a:r>
              <a:rPr lang="en-GB" sz="2000" dirty="0"/>
              <a:t> di </a:t>
            </a:r>
            <a:r>
              <a:rPr lang="en-GB" sz="2000" dirty="0" err="1"/>
              <a:t>cedimento</a:t>
            </a:r>
            <a:r>
              <a:rPr lang="en-GB" sz="2000" dirty="0"/>
              <a:t> </a:t>
            </a:r>
            <a:r>
              <a:rPr lang="en-GB" sz="2000" dirty="0" err="1"/>
              <a:t>poiché</a:t>
            </a:r>
            <a:r>
              <a:rPr lang="en-GB" sz="2000" dirty="0"/>
              <a:t> la </a:t>
            </a:r>
            <a:r>
              <a:rPr lang="en-GB" sz="2000" dirty="0" err="1"/>
              <a:t>struttura</a:t>
            </a:r>
            <a:r>
              <a:rPr lang="en-GB" sz="2000" dirty="0"/>
              <a:t> </a:t>
            </a:r>
            <a:r>
              <a:rPr lang="en-GB" sz="2000" dirty="0" err="1"/>
              <a:t>deformata</a:t>
            </a:r>
            <a:r>
              <a:rPr lang="en-GB" sz="2000" dirty="0"/>
              <a:t> non </a:t>
            </a:r>
            <a:r>
              <a:rPr lang="en-GB" sz="2000" dirty="0" err="1"/>
              <a:t>è</a:t>
            </a:r>
            <a:r>
              <a:rPr lang="en-GB" sz="2000" dirty="0"/>
              <a:t> </a:t>
            </a:r>
            <a:r>
              <a:rPr lang="en-GB" sz="2000" dirty="0" err="1"/>
              <a:t>più</a:t>
            </a:r>
            <a:r>
              <a:rPr lang="en-GB" sz="2000" dirty="0"/>
              <a:t> in </a:t>
            </a:r>
            <a:r>
              <a:rPr lang="en-GB" sz="2000" dirty="0" err="1"/>
              <a:t>grado</a:t>
            </a:r>
            <a:r>
              <a:rPr lang="en-GB" sz="2000" dirty="0"/>
              <a:t> di </a:t>
            </a:r>
            <a:r>
              <a:rPr lang="en-GB" sz="2000" dirty="0" err="1"/>
              <a:t>sostenere</a:t>
            </a: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endParaRPr lang="en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0B15C-DED9-2932-8316-D0BF6506B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626" y="3958389"/>
            <a:ext cx="1972243" cy="253448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E2CAB6F-A2B2-6FC3-A809-85CE5E441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35" y="125806"/>
            <a:ext cx="4519418" cy="374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51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C3C55-FA79-4784-987E-76A42753A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0136" y="440267"/>
            <a:ext cx="4783664" cy="6052608"/>
          </a:xfrm>
        </p:spPr>
        <p:txBody>
          <a:bodyPr>
            <a:normAutofit/>
          </a:bodyPr>
          <a:lstStyle/>
          <a:p>
            <a:r>
              <a:rPr lang="en-GB" sz="2400"/>
              <a:t>L'esempio più semplice di una struttura a rischio di instabilità è una colonna.</a:t>
            </a:r>
          </a:p>
          <a:p>
            <a:r>
              <a:rPr lang="en-GB" sz="2400"/>
              <a:t>Ma anche i singoli elementi di tralicci e telai possono essere caricati in compressione e quindi sono a rischio di instabilità.</a:t>
            </a:r>
          </a:p>
          <a:p>
            <a:r>
              <a:rPr lang="en-GB" sz="2400"/>
              <a:t>Quando i binari ferroviari si riscaldano in una giornata calda, l'acciaio di cui sono fatti i binari tende ad espandersi, ma l'espansione nella direzione assiale viene impedita, e quindi si accumula una forza assiale di compressione, che può portare all'instabilità.</a:t>
            </a:r>
            <a:endParaRPr lang="en-IT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7763C2-0879-DD83-60B0-687FC1B0A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98" y="1143000"/>
            <a:ext cx="2066398" cy="4814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F5FB8F-C4F9-4542-B8EA-D8DC0B9B5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564" y="80400"/>
            <a:ext cx="3886201" cy="21251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426123-E37B-A951-7AD6-14818BE31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868" y="2387667"/>
            <a:ext cx="3886200" cy="18376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1024DE-51C9-D6F7-D141-9F59A5D676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317" y="4385365"/>
            <a:ext cx="3886200" cy="239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86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C3C55-FA79-4784-987E-76A42753A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0136" y="440267"/>
            <a:ext cx="4783664" cy="6052608"/>
          </a:xfrm>
        </p:spPr>
        <p:txBody>
          <a:bodyPr>
            <a:normAutofit lnSpcReduction="10000"/>
          </a:bodyPr>
          <a:lstStyle/>
          <a:p>
            <a:r>
              <a:rPr lang="en-GB" sz="2400" dirty="0"/>
              <a:t>Nel 1744, il </a:t>
            </a:r>
            <a:r>
              <a:rPr lang="en-GB" sz="2400" dirty="0" err="1"/>
              <a:t>matematico</a:t>
            </a:r>
            <a:r>
              <a:rPr lang="en-GB" sz="2400" dirty="0"/>
              <a:t> Leonhard Euler </a:t>
            </a:r>
            <a:r>
              <a:rPr lang="en-GB" sz="2400" dirty="0" err="1"/>
              <a:t>pubblicò</a:t>
            </a:r>
            <a:r>
              <a:rPr lang="en-GB" sz="2400" dirty="0"/>
              <a:t> un </a:t>
            </a:r>
            <a:r>
              <a:rPr lang="en-GB" sz="2400" dirty="0" err="1"/>
              <a:t>libro</a:t>
            </a:r>
            <a:r>
              <a:rPr lang="en-GB" sz="2400" dirty="0"/>
              <a:t> in cui </a:t>
            </a:r>
            <a:r>
              <a:rPr lang="en-GB" sz="2400" dirty="0" err="1"/>
              <a:t>espose</a:t>
            </a:r>
            <a:r>
              <a:rPr lang="en-GB" sz="2400" dirty="0"/>
              <a:t> un nuovo </a:t>
            </a:r>
            <a:r>
              <a:rPr lang="en-GB" sz="2400" dirty="0" err="1"/>
              <a:t>metodo</a:t>
            </a:r>
            <a:r>
              <a:rPr lang="en-GB" sz="2400" dirty="0"/>
              <a:t> per </a:t>
            </a:r>
            <a:r>
              <a:rPr lang="en-GB" sz="2400" dirty="0" err="1"/>
              <a:t>analizzare</a:t>
            </a:r>
            <a:r>
              <a:rPr lang="en-GB" sz="2400" dirty="0"/>
              <a:t> le </a:t>
            </a:r>
            <a:r>
              <a:rPr lang="en-GB" sz="2400" dirty="0" err="1"/>
              <a:t>funzioni</a:t>
            </a:r>
            <a:r>
              <a:rPr lang="en-GB" sz="2400" dirty="0"/>
              <a:t>, </a:t>
            </a:r>
            <a:r>
              <a:rPr lang="en-GB" sz="2400" dirty="0" err="1"/>
              <a:t>chiamato</a:t>
            </a:r>
            <a:r>
              <a:rPr lang="en-GB" sz="2400" dirty="0"/>
              <a:t> </a:t>
            </a:r>
            <a:r>
              <a:rPr lang="en-GB" sz="2400" dirty="0" err="1"/>
              <a:t>calcolo</a:t>
            </a:r>
            <a:r>
              <a:rPr lang="en-GB" sz="2400" dirty="0"/>
              <a:t> </a:t>
            </a:r>
            <a:r>
              <a:rPr lang="en-GB" sz="2400" dirty="0" err="1"/>
              <a:t>delle</a:t>
            </a:r>
            <a:r>
              <a:rPr lang="en-GB" sz="2400" dirty="0"/>
              <a:t> </a:t>
            </a:r>
            <a:r>
              <a:rPr lang="en-GB" sz="2400" dirty="0" err="1"/>
              <a:t>variazioni</a:t>
            </a:r>
            <a:r>
              <a:rPr lang="en-GB" sz="2400" dirty="0"/>
              <a:t>.</a:t>
            </a:r>
          </a:p>
          <a:p>
            <a:r>
              <a:rPr lang="en-GB" sz="2400" dirty="0"/>
              <a:t>Per </a:t>
            </a:r>
            <a:r>
              <a:rPr lang="en-GB" sz="2400" dirty="0" err="1"/>
              <a:t>illustrare</a:t>
            </a:r>
            <a:r>
              <a:rPr lang="en-GB" sz="2400" dirty="0"/>
              <a:t> come </a:t>
            </a:r>
            <a:r>
              <a:rPr lang="en-GB" sz="2400" dirty="0" err="1"/>
              <a:t>questo</a:t>
            </a:r>
            <a:r>
              <a:rPr lang="en-GB" sz="2400" dirty="0"/>
              <a:t> nuovo </a:t>
            </a:r>
            <a:r>
              <a:rPr lang="en-GB" sz="2400" dirty="0" err="1"/>
              <a:t>metodo</a:t>
            </a:r>
            <a:r>
              <a:rPr lang="en-GB" sz="2400" dirty="0"/>
              <a:t> </a:t>
            </a:r>
            <a:r>
              <a:rPr lang="en-GB" sz="2400" dirty="0" err="1"/>
              <a:t>potrebbe</a:t>
            </a:r>
            <a:r>
              <a:rPr lang="en-GB" sz="2400" dirty="0"/>
              <a:t> </a:t>
            </a:r>
            <a:r>
              <a:rPr lang="en-GB" sz="2400" dirty="0" err="1"/>
              <a:t>essere</a:t>
            </a:r>
            <a:r>
              <a:rPr lang="en-GB" sz="2400" dirty="0"/>
              <a:t> </a:t>
            </a:r>
            <a:r>
              <a:rPr lang="en-GB" sz="2400" dirty="0" err="1"/>
              <a:t>applicato</a:t>
            </a:r>
            <a:r>
              <a:rPr lang="en-GB" sz="2400" dirty="0"/>
              <a:t>, </a:t>
            </a:r>
            <a:r>
              <a:rPr lang="en-GB" sz="2400" dirty="0" err="1"/>
              <a:t>Eulero</a:t>
            </a:r>
            <a:r>
              <a:rPr lang="en-GB" sz="2400" dirty="0"/>
              <a:t> ha </a:t>
            </a:r>
            <a:r>
              <a:rPr lang="en-GB" sz="2400" dirty="0" err="1"/>
              <a:t>incluso</a:t>
            </a:r>
            <a:r>
              <a:rPr lang="en-GB" sz="2400" dirty="0"/>
              <a:t> in </a:t>
            </a:r>
            <a:r>
              <a:rPr lang="en-GB" sz="2400" dirty="0" err="1"/>
              <a:t>un'appendice</a:t>
            </a:r>
            <a:r>
              <a:rPr lang="en-GB" sz="2400" dirty="0"/>
              <a:t> la </a:t>
            </a:r>
            <a:r>
              <a:rPr lang="en-GB" sz="2400" dirty="0" err="1"/>
              <a:t>derivazione</a:t>
            </a:r>
            <a:r>
              <a:rPr lang="en-GB" sz="2400" dirty="0"/>
              <a:t> di </a:t>
            </a:r>
            <a:r>
              <a:rPr lang="en-GB" sz="2400" dirty="0" err="1"/>
              <a:t>un'equazione</a:t>
            </a:r>
            <a:r>
              <a:rPr lang="en-GB" sz="2400" dirty="0"/>
              <a:t> per il </a:t>
            </a:r>
            <a:r>
              <a:rPr lang="en-GB" sz="2400" dirty="0" err="1"/>
              <a:t>carico</a:t>
            </a:r>
            <a:r>
              <a:rPr lang="en-GB" sz="2400" dirty="0"/>
              <a:t> </a:t>
            </a:r>
            <a:r>
              <a:rPr lang="en-GB" sz="2400" dirty="0" err="1"/>
              <a:t>assiale</a:t>
            </a:r>
            <a:r>
              <a:rPr lang="en-GB" sz="2400" dirty="0"/>
              <a:t> </a:t>
            </a:r>
            <a:r>
              <a:rPr lang="en-GB" sz="2400" dirty="0" err="1"/>
              <a:t>che</a:t>
            </a:r>
            <a:r>
              <a:rPr lang="en-GB" sz="2400" dirty="0"/>
              <a:t> </a:t>
            </a:r>
            <a:r>
              <a:rPr lang="en-GB" sz="2400" dirty="0" err="1"/>
              <a:t>causerà</a:t>
            </a:r>
            <a:r>
              <a:rPr lang="en-GB" sz="2400" dirty="0"/>
              <a:t> la </a:t>
            </a:r>
            <a:r>
              <a:rPr lang="en-GB" sz="2400" dirty="0" err="1"/>
              <a:t>deformazione</a:t>
            </a:r>
            <a:r>
              <a:rPr lang="en-GB" sz="2400" dirty="0"/>
              <a:t> di </a:t>
            </a:r>
            <a:r>
              <a:rPr lang="en-GB" sz="2400" dirty="0" err="1"/>
              <a:t>una</a:t>
            </a:r>
            <a:r>
              <a:rPr lang="en-GB" sz="2400" dirty="0"/>
              <a:t> </a:t>
            </a:r>
            <a:r>
              <a:rPr lang="en-GB" sz="2400" dirty="0" err="1"/>
              <a:t>colonna</a:t>
            </a:r>
            <a:r>
              <a:rPr lang="en-GB" sz="2400" dirty="0"/>
              <a:t>. Questa </a:t>
            </a:r>
            <a:r>
              <a:rPr lang="en-GB" sz="2400" dirty="0" err="1"/>
              <a:t>è</a:t>
            </a:r>
            <a:r>
              <a:rPr lang="en-GB" sz="2400" dirty="0"/>
              <a:t> la formula di </a:t>
            </a:r>
            <a:r>
              <a:rPr lang="en-GB" sz="2400" dirty="0" err="1"/>
              <a:t>instabilità</a:t>
            </a:r>
            <a:r>
              <a:rPr lang="en-GB" sz="2400" dirty="0"/>
              <a:t> di </a:t>
            </a:r>
            <a:r>
              <a:rPr lang="en-GB" sz="2400" dirty="0" err="1"/>
              <a:t>Eulero</a:t>
            </a:r>
            <a:r>
              <a:rPr lang="en-GB" sz="2400" dirty="0"/>
              <a:t>, </a:t>
            </a:r>
            <a:r>
              <a:rPr lang="en-GB" sz="2400" dirty="0" err="1"/>
              <a:t>una</a:t>
            </a:r>
            <a:r>
              <a:rPr lang="en-GB" sz="2400" dirty="0"/>
              <a:t> semplice </a:t>
            </a:r>
            <a:r>
              <a:rPr lang="en-GB" sz="2400" dirty="0" err="1"/>
              <a:t>equazione</a:t>
            </a:r>
            <a:r>
              <a:rPr lang="en-GB" sz="2400" dirty="0"/>
              <a:t> </a:t>
            </a:r>
            <a:r>
              <a:rPr lang="en-GB" sz="2400" dirty="0" err="1"/>
              <a:t>che</a:t>
            </a:r>
            <a:r>
              <a:rPr lang="en-GB" sz="2400" dirty="0"/>
              <a:t> </a:t>
            </a:r>
            <a:r>
              <a:rPr lang="en-GB" sz="2400" dirty="0" err="1"/>
              <a:t>gli</a:t>
            </a:r>
            <a:r>
              <a:rPr lang="en-GB" sz="2400" dirty="0"/>
              <a:t> </a:t>
            </a:r>
            <a:r>
              <a:rPr lang="en-GB" sz="2400" dirty="0" err="1"/>
              <a:t>ingegneri</a:t>
            </a:r>
            <a:r>
              <a:rPr lang="en-GB" sz="2400" dirty="0"/>
              <a:t> </a:t>
            </a:r>
            <a:r>
              <a:rPr lang="en-GB" sz="2400" dirty="0" err="1"/>
              <a:t>continuano</a:t>
            </a:r>
            <a:r>
              <a:rPr lang="en-GB" sz="2400" dirty="0"/>
              <a:t> a </a:t>
            </a:r>
            <a:r>
              <a:rPr lang="en-GB" sz="2400" dirty="0" err="1"/>
              <a:t>utilizzare</a:t>
            </a:r>
            <a:r>
              <a:rPr lang="en-GB" sz="2400" dirty="0"/>
              <a:t> quasi 300 anni dopo per </a:t>
            </a:r>
            <a:r>
              <a:rPr lang="en-GB" sz="2400" dirty="0" err="1"/>
              <a:t>progettare</a:t>
            </a:r>
            <a:r>
              <a:rPr lang="en-GB" sz="2400" dirty="0"/>
              <a:t> </a:t>
            </a:r>
            <a:r>
              <a:rPr lang="en-GB" sz="2400" dirty="0" err="1"/>
              <a:t>colonne</a:t>
            </a:r>
            <a:r>
              <a:rPr lang="en-GB" sz="2400" dirty="0"/>
              <a:t> e </a:t>
            </a:r>
            <a:r>
              <a:rPr lang="en-GB" sz="2400" dirty="0" err="1"/>
              <a:t>altri</a:t>
            </a:r>
            <a:r>
              <a:rPr lang="en-GB" sz="2400" dirty="0"/>
              <a:t> </a:t>
            </a:r>
            <a:r>
              <a:rPr lang="en-GB" sz="2400" dirty="0" err="1"/>
              <a:t>elementi</a:t>
            </a:r>
            <a:r>
              <a:rPr lang="en-GB" sz="2400" dirty="0"/>
              <a:t> </a:t>
            </a:r>
            <a:r>
              <a:rPr lang="en-GB" sz="2400" dirty="0" err="1"/>
              <a:t>che</a:t>
            </a:r>
            <a:r>
              <a:rPr lang="en-GB" sz="2400" dirty="0"/>
              <a:t> </a:t>
            </a:r>
            <a:r>
              <a:rPr lang="en-GB" sz="2400" dirty="0" err="1"/>
              <a:t>vengono</a:t>
            </a:r>
            <a:r>
              <a:rPr lang="en-GB" sz="2400" dirty="0"/>
              <a:t> </a:t>
            </a:r>
            <a:r>
              <a:rPr lang="en-GB" sz="2400" dirty="0" err="1"/>
              <a:t>caricati</a:t>
            </a:r>
            <a:r>
              <a:rPr lang="en-GB" sz="2400" dirty="0"/>
              <a:t> in </a:t>
            </a:r>
            <a:r>
              <a:rPr lang="en-GB" sz="2400" dirty="0" err="1"/>
              <a:t>pura</a:t>
            </a:r>
            <a:r>
              <a:rPr lang="en-GB" sz="2400" dirty="0"/>
              <a:t> </a:t>
            </a:r>
            <a:r>
              <a:rPr lang="en-GB" sz="2400" dirty="0" err="1"/>
              <a:t>compressione</a:t>
            </a:r>
            <a:r>
              <a:rPr lang="en-GB" sz="2400" dirty="0"/>
              <a:t>.</a:t>
            </a:r>
          </a:p>
          <a:p>
            <a:endParaRPr lang="en-IT" sz="2400" dirty="0"/>
          </a:p>
        </p:txBody>
      </p:sp>
      <p:pic>
        <p:nvPicPr>
          <p:cNvPr id="5" name="Picture 4" descr="\documentclass{article}&#10;\usepackage{amsmath}&#10;\pagestyle{empty}&#10;\begin{document}&#10;&#10;$$P_{c r}=\frac{\pi^2 E I}{L^2}$$&#10;&#10;\end{document}" title="IguanaTex Bitmap Display">
            <a:extLst>
              <a:ext uri="{FF2B5EF4-FFF2-40B4-BE49-F238E27FC236}">
                <a16:creationId xmlns:a16="http://schemas.microsoft.com/office/drawing/2014/main" id="{BBA26C1D-7895-2EDE-03E2-A549F157759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00747" y="2263273"/>
            <a:ext cx="3892883" cy="1646989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026936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C3C55-FA79-4784-987E-76A42753A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0136" y="440267"/>
            <a:ext cx="4783664" cy="6052608"/>
          </a:xfrm>
        </p:spPr>
        <p:txBody>
          <a:bodyPr>
            <a:normAutofit/>
          </a:bodyPr>
          <a:lstStyle/>
          <a:p>
            <a:r>
              <a:rPr lang="en-IT" sz="2400" dirty="0"/>
              <a:t>In base alla formula di Eulero, </a:t>
            </a:r>
            <a:r>
              <a:rPr lang="en-GB" sz="2400" dirty="0" err="1"/>
              <a:t>iI</a:t>
            </a:r>
            <a:r>
              <a:rPr lang="en-GB" sz="2400" dirty="0"/>
              <a:t> </a:t>
            </a:r>
            <a:r>
              <a:rPr lang="en-GB" sz="2400" dirty="0" err="1"/>
              <a:t>carico</a:t>
            </a:r>
            <a:r>
              <a:rPr lang="en-GB" sz="2400" dirty="0"/>
              <a:t> </a:t>
            </a:r>
            <a:r>
              <a:rPr lang="en-GB" sz="2400" dirty="0" err="1"/>
              <a:t>critico</a:t>
            </a:r>
            <a:r>
              <a:rPr lang="en-GB" sz="2400" dirty="0"/>
              <a:t> al quale </a:t>
            </a:r>
            <a:r>
              <a:rPr lang="en-GB" sz="2400" dirty="0" err="1"/>
              <a:t>una</a:t>
            </a:r>
            <a:r>
              <a:rPr lang="en-GB" sz="2400" dirty="0"/>
              <a:t> </a:t>
            </a:r>
            <a:r>
              <a:rPr lang="en-GB" sz="2400" dirty="0" err="1"/>
              <a:t>colonna</a:t>
            </a:r>
            <a:r>
              <a:rPr lang="en-GB" sz="2400" dirty="0"/>
              <a:t> </a:t>
            </a:r>
            <a:r>
              <a:rPr lang="en-GB" sz="2400" dirty="0" err="1"/>
              <a:t>diventa</a:t>
            </a:r>
            <a:r>
              <a:rPr lang="en-GB" sz="2400" dirty="0"/>
              <a:t> </a:t>
            </a:r>
            <a:r>
              <a:rPr lang="en-GB" sz="2400" dirty="0" err="1"/>
              <a:t>instabile</a:t>
            </a:r>
            <a:r>
              <a:rPr lang="en-GB" sz="2400" dirty="0"/>
              <a:t> </a:t>
            </a:r>
            <a:r>
              <a:rPr lang="en-GB" sz="2400" dirty="0" err="1"/>
              <a:t>dipende</a:t>
            </a:r>
            <a:r>
              <a:rPr lang="en-GB" sz="2400" dirty="0"/>
              <a:t> solo da </a:t>
            </a:r>
            <a:r>
              <a:rPr lang="en-GB" sz="2400" dirty="0" err="1"/>
              <a:t>tre</a:t>
            </a:r>
            <a:r>
              <a:rPr lang="en-GB" sz="2400" dirty="0"/>
              <a:t> </a:t>
            </a:r>
            <a:r>
              <a:rPr lang="en-GB" sz="2400" dirty="0" err="1"/>
              <a:t>parametri</a:t>
            </a:r>
            <a:r>
              <a:rPr lang="en-GB" sz="2400" dirty="0"/>
              <a:t>, </a:t>
            </a:r>
          </a:p>
          <a:p>
            <a:pPr lvl="1"/>
            <a:r>
              <a:rPr lang="en-GB" sz="2000" dirty="0"/>
              <a:t>la </a:t>
            </a:r>
            <a:r>
              <a:rPr lang="en-GB" sz="2000" dirty="0" err="1"/>
              <a:t>lunghezza</a:t>
            </a:r>
            <a:r>
              <a:rPr lang="en-GB" sz="2000" dirty="0"/>
              <a:t>, </a:t>
            </a:r>
          </a:p>
          <a:p>
            <a:pPr lvl="1"/>
            <a:r>
              <a:rPr lang="en-GB" sz="1600" dirty="0"/>
              <a:t>il </a:t>
            </a:r>
            <a:r>
              <a:rPr lang="en-GB" sz="1600" dirty="0" err="1"/>
              <a:t>momento</a:t>
            </a:r>
            <a:r>
              <a:rPr lang="en-GB" sz="1600" dirty="0"/>
              <a:t> di </a:t>
            </a:r>
            <a:r>
              <a:rPr lang="en-GB" sz="1600" dirty="0" err="1"/>
              <a:t>inerzia</a:t>
            </a:r>
            <a:r>
              <a:rPr lang="en-GB" sz="1600" dirty="0"/>
              <a:t> </a:t>
            </a:r>
            <a:r>
              <a:rPr lang="en-GB" sz="1600" dirty="0" err="1"/>
              <a:t>della</a:t>
            </a:r>
            <a:r>
              <a:rPr lang="en-GB" sz="1600" dirty="0"/>
              <a:t> </a:t>
            </a:r>
            <a:r>
              <a:rPr lang="en-GB" sz="1600" dirty="0" err="1"/>
              <a:t>sua</a:t>
            </a:r>
            <a:r>
              <a:rPr lang="en-GB" sz="1600" dirty="0"/>
              <a:t> </a:t>
            </a:r>
            <a:r>
              <a:rPr lang="en-GB" sz="1600" dirty="0" err="1"/>
              <a:t>sezione</a:t>
            </a:r>
            <a:r>
              <a:rPr lang="en-GB" sz="1600" dirty="0"/>
              <a:t> </a:t>
            </a:r>
            <a:r>
              <a:rPr lang="en-GB" sz="1600" dirty="0" err="1"/>
              <a:t>trasversale</a:t>
            </a:r>
            <a:endParaRPr lang="en-GB" sz="1600" dirty="0"/>
          </a:p>
          <a:p>
            <a:pPr lvl="1"/>
            <a:r>
              <a:rPr lang="en-GB" sz="1600" dirty="0"/>
              <a:t>modulo di Young del </a:t>
            </a:r>
            <a:r>
              <a:rPr lang="en-GB" sz="1600" dirty="0" err="1"/>
              <a:t>materiale</a:t>
            </a:r>
            <a:r>
              <a:rPr lang="en-GB" sz="1600" dirty="0"/>
              <a:t> </a:t>
            </a:r>
            <a:r>
              <a:rPr lang="en-GB" sz="1600" dirty="0" err="1"/>
              <a:t>della</a:t>
            </a:r>
            <a:r>
              <a:rPr lang="en-GB" sz="1600" dirty="0"/>
              <a:t> </a:t>
            </a:r>
            <a:r>
              <a:rPr lang="en-GB" sz="1600" dirty="0" err="1"/>
              <a:t>colonna</a:t>
            </a:r>
            <a:r>
              <a:rPr lang="en-GB" sz="1600" dirty="0"/>
              <a:t>.</a:t>
            </a:r>
          </a:p>
          <a:p>
            <a:r>
              <a:rPr lang="en-GB" sz="2400" dirty="0"/>
              <a:t>In </a:t>
            </a:r>
            <a:r>
              <a:rPr lang="en-GB" sz="2400" dirty="0" err="1"/>
              <a:t>particolare</a:t>
            </a:r>
            <a:r>
              <a:rPr lang="en-GB" sz="2400" dirty="0"/>
              <a:t>, il </a:t>
            </a:r>
            <a:r>
              <a:rPr lang="en-GB" sz="2400" dirty="0" err="1"/>
              <a:t>carico</a:t>
            </a:r>
            <a:r>
              <a:rPr lang="en-GB" sz="2400" dirty="0"/>
              <a:t> </a:t>
            </a:r>
            <a:r>
              <a:rPr lang="en-GB" sz="2400" dirty="0" err="1"/>
              <a:t>critico</a:t>
            </a:r>
            <a:r>
              <a:rPr lang="en-GB" sz="2400" dirty="0"/>
              <a:t> non </a:t>
            </a:r>
            <a:r>
              <a:rPr lang="en-GB" sz="2400" dirty="0" err="1"/>
              <a:t>dipende</a:t>
            </a:r>
            <a:r>
              <a:rPr lang="en-GB" sz="2400" dirty="0"/>
              <a:t> </a:t>
            </a:r>
            <a:r>
              <a:rPr lang="en-GB" sz="2400" dirty="0" err="1"/>
              <a:t>affatto</a:t>
            </a:r>
            <a:r>
              <a:rPr lang="en-GB" sz="2400" dirty="0"/>
              <a:t> </a:t>
            </a:r>
            <a:r>
              <a:rPr lang="en-GB" sz="2400" dirty="0" err="1"/>
              <a:t>dalla</a:t>
            </a:r>
            <a:r>
              <a:rPr lang="en-GB" sz="2400" dirty="0"/>
              <a:t> </a:t>
            </a:r>
            <a:r>
              <a:rPr lang="en-GB" sz="2400" dirty="0" err="1"/>
              <a:t>resistenza</a:t>
            </a:r>
            <a:r>
              <a:rPr lang="en-GB" sz="2400" dirty="0"/>
              <a:t> del </a:t>
            </a:r>
            <a:r>
              <a:rPr lang="en-GB" sz="2400" dirty="0" err="1"/>
              <a:t>materiale</a:t>
            </a:r>
            <a:r>
              <a:rPr lang="en-GB" sz="2400" dirty="0"/>
              <a:t>.</a:t>
            </a:r>
          </a:p>
          <a:p>
            <a:r>
              <a:rPr lang="en-GB" sz="2400" dirty="0"/>
              <a:t>Questa forma </a:t>
            </a:r>
            <a:r>
              <a:rPr lang="en-GB" sz="2400" dirty="0" err="1"/>
              <a:t>dell'equazione</a:t>
            </a:r>
            <a:r>
              <a:rPr lang="en-GB" sz="2400" dirty="0"/>
              <a:t> </a:t>
            </a:r>
            <a:r>
              <a:rPr lang="en-GB" sz="2400" dirty="0" err="1"/>
              <a:t>è</a:t>
            </a:r>
            <a:r>
              <a:rPr lang="en-GB" sz="2400" dirty="0"/>
              <a:t> </a:t>
            </a:r>
            <a:r>
              <a:rPr lang="en-GB" sz="2400" dirty="0" err="1"/>
              <a:t>valida</a:t>
            </a:r>
            <a:r>
              <a:rPr lang="en-GB" sz="2400" dirty="0"/>
              <a:t> per </a:t>
            </a:r>
            <a:r>
              <a:rPr lang="en-GB" sz="2400" dirty="0" err="1"/>
              <a:t>una</a:t>
            </a:r>
            <a:r>
              <a:rPr lang="en-GB" sz="2400" dirty="0"/>
              <a:t> </a:t>
            </a:r>
            <a:r>
              <a:rPr lang="en-GB" sz="2400" dirty="0" err="1"/>
              <a:t>colonna</a:t>
            </a:r>
            <a:r>
              <a:rPr lang="en-GB" sz="2400" dirty="0"/>
              <a:t> </a:t>
            </a:r>
            <a:r>
              <a:rPr lang="en-GB" sz="2400" dirty="0" err="1"/>
              <a:t>fissata</a:t>
            </a:r>
            <a:r>
              <a:rPr lang="en-GB" sz="2400" dirty="0"/>
              <a:t> a </a:t>
            </a:r>
            <a:r>
              <a:rPr lang="en-GB" sz="2400" dirty="0" err="1"/>
              <a:t>entrambe</a:t>
            </a:r>
            <a:r>
              <a:rPr lang="en-GB" sz="2400" dirty="0"/>
              <a:t> le </a:t>
            </a:r>
            <a:r>
              <a:rPr lang="en-GB" sz="2400" dirty="0" err="1"/>
              <a:t>estremità</a:t>
            </a:r>
            <a:r>
              <a:rPr lang="en-GB" sz="2400" dirty="0"/>
              <a:t>, </a:t>
            </a:r>
          </a:p>
          <a:p>
            <a:r>
              <a:rPr lang="en-GB" sz="2400" dirty="0"/>
              <a:t>il </a:t>
            </a:r>
            <a:r>
              <a:rPr lang="en-GB" sz="2400" dirty="0" err="1"/>
              <a:t>che</a:t>
            </a:r>
            <a:r>
              <a:rPr lang="en-GB" sz="2400" dirty="0"/>
              <a:t> </a:t>
            </a:r>
            <a:r>
              <a:rPr lang="en-GB" sz="2400" dirty="0" err="1"/>
              <a:t>significa</a:t>
            </a:r>
            <a:r>
              <a:rPr lang="en-GB" sz="2400" dirty="0"/>
              <a:t> </a:t>
            </a:r>
            <a:r>
              <a:rPr lang="en-GB" sz="2400" dirty="0" err="1"/>
              <a:t>che</a:t>
            </a:r>
            <a:r>
              <a:rPr lang="en-GB" sz="2400" dirty="0"/>
              <a:t> le </a:t>
            </a:r>
            <a:r>
              <a:rPr lang="en-GB" sz="2400" dirty="0" err="1"/>
              <a:t>estremità</a:t>
            </a:r>
            <a:r>
              <a:rPr lang="en-GB" sz="2400" dirty="0"/>
              <a:t> </a:t>
            </a:r>
            <a:r>
              <a:rPr lang="en-GB" sz="2400" dirty="0" err="1"/>
              <a:t>possono</a:t>
            </a:r>
            <a:r>
              <a:rPr lang="en-GB" sz="2400" dirty="0"/>
              <a:t> </a:t>
            </a:r>
            <a:r>
              <a:rPr lang="en-GB" sz="2400" dirty="0" err="1"/>
              <a:t>ruotare</a:t>
            </a:r>
            <a:r>
              <a:rPr lang="en-GB" sz="2400" dirty="0"/>
              <a:t> ma non </a:t>
            </a:r>
            <a:r>
              <a:rPr lang="en-GB" sz="2400" dirty="0" err="1"/>
              <a:t>traslare</a:t>
            </a:r>
            <a:r>
              <a:rPr lang="en-GB" sz="2400" dirty="0"/>
              <a:t> </a:t>
            </a:r>
            <a:r>
              <a:rPr lang="en-GB" sz="2400" dirty="0" err="1"/>
              <a:t>orizzontalmente</a:t>
            </a:r>
            <a:r>
              <a:rPr lang="en-GB" sz="2400" dirty="0"/>
              <a:t>.</a:t>
            </a:r>
          </a:p>
          <a:p>
            <a:endParaRPr lang="en-IT" sz="2400" dirty="0"/>
          </a:p>
        </p:txBody>
      </p:sp>
      <p:pic>
        <p:nvPicPr>
          <p:cNvPr id="5" name="Picture 4" descr="\documentclass{article}&#10;\usepackage{amsmath}&#10;\pagestyle{empty}&#10;\begin{document}&#10;&#10;$$P_{c r}=\frac{\pi^2 E I}{L^2}$$&#10;&#10;\end{document}" title="IguanaTex Bitmap Display">
            <a:extLst>
              <a:ext uri="{FF2B5EF4-FFF2-40B4-BE49-F238E27FC236}">
                <a16:creationId xmlns:a16="http://schemas.microsoft.com/office/drawing/2014/main" id="{BBA26C1D-7895-2EDE-03E2-A549F157759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00747" y="2263273"/>
            <a:ext cx="3892883" cy="1646989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095213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C3C55-FA79-4784-987E-76A42753A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0136" y="440267"/>
            <a:ext cx="4783664" cy="6052608"/>
          </a:xfrm>
        </p:spPr>
        <p:txBody>
          <a:bodyPr>
            <a:normAutofit/>
          </a:bodyPr>
          <a:lstStyle/>
          <a:p>
            <a:r>
              <a:rPr lang="en-GB" sz="2400" dirty="0" err="1"/>
              <a:t>Quindi</a:t>
            </a:r>
            <a:r>
              <a:rPr lang="en-GB" sz="2400" dirty="0"/>
              <a:t> </a:t>
            </a:r>
            <a:r>
              <a:rPr lang="en-GB" sz="2400" dirty="0" err="1"/>
              <a:t>una</a:t>
            </a:r>
            <a:r>
              <a:rPr lang="en-GB" sz="2400" dirty="0"/>
              <a:t> </a:t>
            </a:r>
            <a:r>
              <a:rPr lang="en-GB" sz="2400" dirty="0" err="1"/>
              <a:t>colonna</a:t>
            </a:r>
            <a:r>
              <a:rPr lang="en-GB" sz="2400" dirty="0"/>
              <a:t> </a:t>
            </a:r>
            <a:r>
              <a:rPr lang="en-GB" sz="2400" dirty="0" err="1"/>
              <a:t>d'acciaio</a:t>
            </a:r>
            <a:r>
              <a:rPr lang="en-GB" sz="2400" dirty="0"/>
              <a:t> </a:t>
            </a:r>
            <a:r>
              <a:rPr lang="en-GB" sz="2400" dirty="0" err="1"/>
              <a:t>alta</a:t>
            </a:r>
            <a:r>
              <a:rPr lang="en-GB" sz="2400" dirty="0"/>
              <a:t> 2 </a:t>
            </a:r>
            <a:r>
              <a:rPr lang="en-GB" sz="2400" dirty="0" err="1"/>
              <a:t>metri</a:t>
            </a:r>
            <a:r>
              <a:rPr lang="en-GB" sz="2400" dirty="0"/>
              <a:t> </a:t>
            </a:r>
            <a:r>
              <a:rPr lang="en-GB" sz="2400" dirty="0" err="1"/>
              <a:t>che</a:t>
            </a:r>
            <a:r>
              <a:rPr lang="en-GB" sz="2400" dirty="0"/>
              <a:t> ha </a:t>
            </a:r>
            <a:r>
              <a:rPr lang="en-GB" sz="2400" dirty="0" err="1"/>
              <a:t>una</a:t>
            </a:r>
            <a:r>
              <a:rPr lang="en-GB" sz="2400" dirty="0"/>
              <a:t> </a:t>
            </a:r>
            <a:r>
              <a:rPr lang="en-GB" sz="2400" dirty="0" err="1"/>
              <a:t>sezione</a:t>
            </a:r>
            <a:r>
              <a:rPr lang="en-GB" sz="2400" dirty="0"/>
              <a:t> </a:t>
            </a:r>
            <a:r>
              <a:rPr lang="en-GB" sz="2400" dirty="0" err="1"/>
              <a:t>trasversale</a:t>
            </a:r>
            <a:r>
              <a:rPr lang="en-GB" sz="2400" dirty="0"/>
              <a:t> </a:t>
            </a:r>
            <a:r>
              <a:rPr lang="en-GB" sz="2400" dirty="0" err="1"/>
              <a:t>circolare</a:t>
            </a:r>
            <a:r>
              <a:rPr lang="en-GB" sz="2400" dirty="0"/>
              <a:t> con un </a:t>
            </a:r>
            <a:r>
              <a:rPr lang="en-GB" sz="2400" dirty="0" err="1"/>
              <a:t>raggio</a:t>
            </a:r>
            <a:r>
              <a:rPr lang="en-GB" sz="2400" dirty="0"/>
              <a:t> di 40mm</a:t>
            </a:r>
          </a:p>
          <a:p>
            <a:r>
              <a:rPr lang="en-GB" sz="2400" dirty="0" err="1"/>
              <a:t>dovrebbe</a:t>
            </a:r>
            <a:r>
              <a:rPr lang="en-GB" sz="2400" dirty="0"/>
              <a:t> </a:t>
            </a:r>
            <a:r>
              <a:rPr lang="en-GB" sz="2400" dirty="0" err="1"/>
              <a:t>essere</a:t>
            </a:r>
            <a:r>
              <a:rPr lang="en-GB" sz="2400" dirty="0"/>
              <a:t> in </a:t>
            </a:r>
            <a:r>
              <a:rPr lang="en-GB" sz="2400" dirty="0" err="1"/>
              <a:t>grado</a:t>
            </a:r>
            <a:r>
              <a:rPr lang="en-GB" sz="2400" dirty="0"/>
              <a:t> di </a:t>
            </a:r>
            <a:r>
              <a:rPr lang="en-GB" sz="2400" dirty="0" err="1"/>
              <a:t>supportare</a:t>
            </a:r>
            <a:r>
              <a:rPr lang="en-GB" sz="2400" dirty="0"/>
              <a:t> un </a:t>
            </a:r>
            <a:r>
              <a:rPr lang="en-GB" sz="2400" dirty="0" err="1"/>
              <a:t>carico</a:t>
            </a:r>
            <a:r>
              <a:rPr lang="en-GB" sz="2400" dirty="0"/>
              <a:t> di circa 1000kN</a:t>
            </a:r>
          </a:p>
          <a:p>
            <a:r>
              <a:rPr lang="en-GB" sz="2400" dirty="0"/>
              <a:t>Al </a:t>
            </a:r>
            <a:r>
              <a:rPr lang="en-GB" sz="2400" dirty="0" err="1"/>
              <a:t>carico</a:t>
            </a:r>
            <a:r>
              <a:rPr lang="en-GB" sz="2400" dirty="0"/>
              <a:t> di </a:t>
            </a:r>
            <a:r>
              <a:rPr lang="en-GB" sz="2400" dirty="0" err="1"/>
              <a:t>instabilità</a:t>
            </a:r>
            <a:r>
              <a:rPr lang="en-GB" sz="2400" dirty="0"/>
              <a:t> </a:t>
            </a:r>
            <a:r>
              <a:rPr lang="en-GB" sz="2400" dirty="0" err="1"/>
              <a:t>critico</a:t>
            </a:r>
            <a:r>
              <a:rPr lang="en-GB" sz="2400" dirty="0"/>
              <a:t>, </a:t>
            </a:r>
            <a:r>
              <a:rPr lang="en-GB" sz="2400" dirty="0" err="1"/>
              <a:t>qualsiasi</a:t>
            </a:r>
            <a:r>
              <a:rPr lang="en-GB" sz="2400" dirty="0"/>
              <a:t> </a:t>
            </a:r>
            <a:r>
              <a:rPr lang="en-GB" sz="2400" dirty="0" err="1"/>
              <a:t>piccola</a:t>
            </a:r>
            <a:r>
              <a:rPr lang="en-GB" sz="2400" dirty="0"/>
              <a:t> </a:t>
            </a:r>
            <a:r>
              <a:rPr lang="en-GB" sz="2400" dirty="0" err="1"/>
              <a:t>perturbazione</a:t>
            </a:r>
            <a:r>
              <a:rPr lang="en-GB" sz="2400" dirty="0"/>
              <a:t>, </a:t>
            </a:r>
            <a:r>
              <a:rPr lang="en-GB" sz="2400" dirty="0" err="1"/>
              <a:t>che</a:t>
            </a:r>
            <a:r>
              <a:rPr lang="en-GB" sz="2400" dirty="0"/>
              <a:t> </a:t>
            </a:r>
            <a:r>
              <a:rPr lang="en-GB" sz="2400" dirty="0" err="1"/>
              <a:t>si</a:t>
            </a:r>
            <a:r>
              <a:rPr lang="en-GB" sz="2400" dirty="0"/>
              <a:t> </a:t>
            </a:r>
            <a:r>
              <a:rPr lang="en-GB" sz="2400" dirty="0" err="1"/>
              <a:t>tratti</a:t>
            </a:r>
            <a:r>
              <a:rPr lang="en-GB" sz="2400" dirty="0"/>
              <a:t> di </a:t>
            </a:r>
            <a:r>
              <a:rPr lang="en-GB" sz="2400" dirty="0" err="1"/>
              <a:t>una</a:t>
            </a:r>
            <a:r>
              <a:rPr lang="en-GB" sz="2400" dirty="0"/>
              <a:t> forza </a:t>
            </a:r>
            <a:r>
              <a:rPr lang="en-GB" sz="2400" dirty="0" err="1"/>
              <a:t>laterale</a:t>
            </a:r>
            <a:r>
              <a:rPr lang="en-GB" sz="2400" dirty="0"/>
              <a:t> o di </a:t>
            </a:r>
            <a:r>
              <a:rPr lang="en-GB" sz="2400" dirty="0" err="1"/>
              <a:t>una</a:t>
            </a:r>
            <a:r>
              <a:rPr lang="en-GB" sz="2400" dirty="0"/>
              <a:t> </a:t>
            </a:r>
            <a:r>
              <a:rPr lang="en-GB" sz="2400" dirty="0" err="1"/>
              <a:t>piccola</a:t>
            </a:r>
            <a:r>
              <a:rPr lang="en-GB" sz="2400" dirty="0"/>
              <a:t> </a:t>
            </a:r>
            <a:r>
              <a:rPr lang="en-GB" sz="2400" dirty="0" err="1"/>
              <a:t>imperfezione</a:t>
            </a:r>
            <a:r>
              <a:rPr lang="en-GB" sz="2400" dirty="0"/>
              <a:t>, </a:t>
            </a:r>
            <a:r>
              <a:rPr lang="en-GB" sz="2400" dirty="0" err="1"/>
              <a:t>causerà</a:t>
            </a:r>
            <a:r>
              <a:rPr lang="en-GB" sz="2400" dirty="0"/>
              <a:t> la </a:t>
            </a:r>
            <a:r>
              <a:rPr lang="en-GB" sz="2400" dirty="0" err="1"/>
              <a:t>flessione</a:t>
            </a:r>
            <a:r>
              <a:rPr lang="en-GB" sz="2400" dirty="0"/>
              <a:t> </a:t>
            </a:r>
            <a:r>
              <a:rPr lang="en-GB" sz="2400" dirty="0" err="1"/>
              <a:t>della</a:t>
            </a:r>
            <a:r>
              <a:rPr lang="en-GB" sz="2400" dirty="0"/>
              <a:t> </a:t>
            </a:r>
            <a:r>
              <a:rPr lang="en-GB" sz="2400" dirty="0" err="1"/>
              <a:t>colonna</a:t>
            </a:r>
            <a:r>
              <a:rPr lang="en-GB" sz="2400" dirty="0"/>
              <a:t>.</a:t>
            </a:r>
          </a:p>
          <a:p>
            <a:r>
              <a:rPr lang="en-GB" sz="2400" dirty="0"/>
              <a:t>Si </a:t>
            </a:r>
            <a:r>
              <a:rPr lang="en-GB" sz="2400" dirty="0" err="1"/>
              <a:t>noti</a:t>
            </a:r>
            <a:r>
              <a:rPr lang="en-GB" sz="2400" dirty="0"/>
              <a:t> come, </a:t>
            </a:r>
            <a:r>
              <a:rPr lang="en-GB" sz="2400" dirty="0" err="1"/>
              <a:t>moltiplicando</a:t>
            </a:r>
            <a:r>
              <a:rPr lang="en-GB" sz="2400" dirty="0"/>
              <a:t> per 2 la </a:t>
            </a:r>
            <a:r>
              <a:rPr lang="en-GB" sz="2400" dirty="0" err="1"/>
              <a:t>lunghezza</a:t>
            </a:r>
            <a:r>
              <a:rPr lang="en-GB" sz="2400" dirty="0"/>
              <a:t> </a:t>
            </a:r>
            <a:r>
              <a:rPr lang="en-GB" sz="2400" dirty="0" err="1"/>
              <a:t>dell’asta</a:t>
            </a:r>
            <a:r>
              <a:rPr lang="en-GB" sz="2400" dirty="0"/>
              <a:t>, il </a:t>
            </a:r>
            <a:r>
              <a:rPr lang="en-GB" sz="2400" dirty="0" err="1"/>
              <a:t>carico</a:t>
            </a:r>
            <a:r>
              <a:rPr lang="en-GB" sz="2400" dirty="0"/>
              <a:t> critic </a:t>
            </a:r>
            <a:r>
              <a:rPr lang="en-GB" sz="2400" dirty="0" err="1"/>
              <a:t>diminuisca</a:t>
            </a:r>
            <a:r>
              <a:rPr lang="en-GB" sz="2400" dirty="0"/>
              <a:t> di un </a:t>
            </a:r>
            <a:r>
              <a:rPr lang="en-GB" sz="2400" b="1" dirty="0" err="1"/>
              <a:t>fattore</a:t>
            </a:r>
            <a:r>
              <a:rPr lang="en-GB" sz="2400" b="1" dirty="0"/>
              <a:t> 4</a:t>
            </a:r>
          </a:p>
        </p:txBody>
      </p:sp>
      <p:pic>
        <p:nvPicPr>
          <p:cNvPr id="5" name="Picture 4" descr="\documentclass{article}&#10;\usepackage{amsmath}&#10;\pagestyle{empty}&#10;\begin{document}&#10;&#10;$$P_{c r}=\frac{\pi^2 E I}{L^2}$$&#10;&#10;\end{document}" title="IguanaTex Bitmap Display">
            <a:extLst>
              <a:ext uri="{FF2B5EF4-FFF2-40B4-BE49-F238E27FC236}">
                <a16:creationId xmlns:a16="http://schemas.microsoft.com/office/drawing/2014/main" id="{BBA26C1D-7895-2EDE-03E2-A549F157759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154990" y="38417"/>
            <a:ext cx="1899653" cy="803699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5DD0044-CB47-508F-D3E4-0455ECDA52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233" y="1236134"/>
            <a:ext cx="2893583" cy="4978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9D1A87-FF48-0D0A-E317-E042722B76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7873" y="1236134"/>
            <a:ext cx="2336800" cy="3606800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$P_{c r}=\frac{\pi^2 E}{L^2} \frac{\pi R^4}{4}$&#10;&#10;$=\frac{\pi^2 \cdot 202 \cdot 10^9 \cdot \pi \cdot 0.04^4}{2^2 \cdot 4}$&#10;&#10;$=1000 \mathrm{kN}$&#10;\end{document}" title="IguanaTex Bitmap Display">
            <a:extLst>
              <a:ext uri="{FF2B5EF4-FFF2-40B4-BE49-F238E27FC236}">
                <a16:creationId xmlns:a16="http://schemas.microsoft.com/office/drawing/2014/main" id="{E4B22FD9-F1FC-7A25-362A-C340F0B73B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497713" y="5179906"/>
            <a:ext cx="2346960" cy="112776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29712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C3C55-FA79-4784-987E-76A42753A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0136" y="440267"/>
            <a:ext cx="4783664" cy="6052608"/>
          </a:xfrm>
        </p:spPr>
        <p:txBody>
          <a:bodyPr>
            <a:normAutofit/>
          </a:bodyPr>
          <a:lstStyle/>
          <a:p>
            <a:r>
              <a:rPr lang="en-GB" sz="2400" dirty="0"/>
              <a:t>Se la </a:t>
            </a:r>
            <a:r>
              <a:rPr lang="en-GB" sz="2400" dirty="0" err="1"/>
              <a:t>sezione</a:t>
            </a:r>
            <a:r>
              <a:rPr lang="en-GB" sz="2400" dirty="0"/>
              <a:t> </a:t>
            </a:r>
            <a:r>
              <a:rPr lang="en-GB" sz="2400" dirty="0" err="1"/>
              <a:t>trasversale</a:t>
            </a:r>
            <a:r>
              <a:rPr lang="en-GB" sz="2400" dirty="0"/>
              <a:t> ha un </a:t>
            </a:r>
            <a:r>
              <a:rPr lang="en-GB" sz="2400" dirty="0" err="1"/>
              <a:t>momento</a:t>
            </a:r>
            <a:r>
              <a:rPr lang="en-GB" sz="2400" dirty="0"/>
              <a:t> di </a:t>
            </a:r>
            <a:r>
              <a:rPr lang="en-GB" sz="2400" dirty="0" err="1"/>
              <a:t>inerzia</a:t>
            </a:r>
            <a:r>
              <a:rPr lang="en-GB" sz="2400" dirty="0"/>
              <a:t> </a:t>
            </a:r>
            <a:r>
              <a:rPr lang="en-GB" sz="2400" dirty="0" err="1"/>
              <a:t>dell'area</a:t>
            </a:r>
            <a:r>
              <a:rPr lang="en-GB" sz="2400" dirty="0"/>
              <a:t> </a:t>
            </a:r>
            <a:r>
              <a:rPr lang="en-GB" sz="2400" dirty="0" err="1"/>
              <a:t>inferiore</a:t>
            </a:r>
            <a:r>
              <a:rPr lang="en-GB" sz="2400" dirty="0"/>
              <a:t> rispetto a un </a:t>
            </a:r>
            <a:r>
              <a:rPr lang="en-GB" sz="2400" dirty="0" err="1"/>
              <a:t>particolare</a:t>
            </a:r>
            <a:r>
              <a:rPr lang="en-GB" sz="2400" dirty="0"/>
              <a:t> asse, la </a:t>
            </a:r>
            <a:r>
              <a:rPr lang="en-GB" sz="2400" dirty="0" err="1"/>
              <a:t>colonna</a:t>
            </a:r>
            <a:r>
              <a:rPr lang="en-GB" sz="2400" dirty="0"/>
              <a:t> </a:t>
            </a:r>
            <a:r>
              <a:rPr lang="en-GB" sz="2400" dirty="0" err="1"/>
              <a:t>si</a:t>
            </a:r>
            <a:r>
              <a:rPr lang="en-GB" sz="2400" dirty="0"/>
              <a:t> </a:t>
            </a:r>
            <a:r>
              <a:rPr lang="en-GB" sz="2400" dirty="0" err="1"/>
              <a:t>deformerà</a:t>
            </a:r>
            <a:r>
              <a:rPr lang="en-GB" sz="2400" dirty="0"/>
              <a:t> in </a:t>
            </a:r>
            <a:r>
              <a:rPr lang="en-GB" sz="2400" dirty="0" err="1"/>
              <a:t>quella</a:t>
            </a:r>
            <a:r>
              <a:rPr lang="en-GB" sz="2400" dirty="0"/>
              <a:t> </a:t>
            </a:r>
            <a:r>
              <a:rPr lang="en-GB" sz="2400" dirty="0" err="1"/>
              <a:t>direzione</a:t>
            </a:r>
            <a:r>
              <a:rPr lang="en-GB" sz="2400" dirty="0"/>
              <a:t> e </a:t>
            </a:r>
            <a:r>
              <a:rPr lang="en-GB" sz="2400" dirty="0" err="1"/>
              <a:t>deve</a:t>
            </a:r>
            <a:r>
              <a:rPr lang="en-GB" sz="2400" dirty="0"/>
              <a:t> </a:t>
            </a:r>
            <a:r>
              <a:rPr lang="en-GB" sz="2400" dirty="0" err="1"/>
              <a:t>essere</a:t>
            </a:r>
            <a:r>
              <a:rPr lang="en-GB" sz="2400" dirty="0"/>
              <a:t> </a:t>
            </a:r>
            <a:r>
              <a:rPr lang="en-GB" sz="2400" dirty="0" err="1"/>
              <a:t>utilizzato</a:t>
            </a:r>
            <a:r>
              <a:rPr lang="en-GB" sz="2400" dirty="0"/>
              <a:t> il </a:t>
            </a:r>
            <a:r>
              <a:rPr lang="en-GB" sz="2400" dirty="0" err="1"/>
              <a:t>valore</a:t>
            </a:r>
            <a:r>
              <a:rPr lang="en-GB" sz="2400" dirty="0"/>
              <a:t> </a:t>
            </a:r>
            <a:r>
              <a:rPr lang="en-GB" sz="2400" dirty="0" err="1"/>
              <a:t>più</a:t>
            </a:r>
            <a:r>
              <a:rPr lang="en-GB" sz="2400" dirty="0"/>
              <a:t> piccolo di I per </a:t>
            </a:r>
            <a:r>
              <a:rPr lang="en-GB" sz="2400" dirty="0" err="1"/>
              <a:t>calcolare</a:t>
            </a:r>
            <a:r>
              <a:rPr lang="en-GB" sz="2400" dirty="0"/>
              <a:t> il </a:t>
            </a:r>
            <a:r>
              <a:rPr lang="en-GB" sz="2400" dirty="0" err="1"/>
              <a:t>carico</a:t>
            </a:r>
            <a:r>
              <a:rPr lang="en-GB" sz="2400" dirty="0"/>
              <a:t> </a:t>
            </a:r>
            <a:r>
              <a:rPr lang="en-GB" sz="2400" dirty="0" err="1"/>
              <a:t>critico</a:t>
            </a:r>
            <a:endParaRPr lang="en-GB" sz="2400" dirty="0"/>
          </a:p>
          <a:p>
            <a:endParaRPr lang="en-IT" sz="2400" dirty="0"/>
          </a:p>
        </p:txBody>
      </p:sp>
      <p:pic>
        <p:nvPicPr>
          <p:cNvPr id="5" name="Picture 4" descr="\documentclass{article}&#10;\usepackage{amsmath}&#10;\pagestyle{empty}&#10;\begin{document}&#10;&#10;$$P_{c r}=\frac{\pi^2 E I}{L^2}$$&#10;&#10;\end{document}" title="IguanaTex Bitmap Display">
            <a:extLst>
              <a:ext uri="{FF2B5EF4-FFF2-40B4-BE49-F238E27FC236}">
                <a16:creationId xmlns:a16="http://schemas.microsoft.com/office/drawing/2014/main" id="{BBA26C1D-7895-2EDE-03E2-A549F157759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54990" y="38417"/>
            <a:ext cx="1899653" cy="803699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5DD0044-CB47-508F-D3E4-0455ECDA52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95400"/>
            <a:ext cx="2480213" cy="42671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055B91-27E4-F5BA-50A1-6D27146922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3101" y="2136992"/>
            <a:ext cx="3704147" cy="258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68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C3C55-FA79-4784-987E-76A42753A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0136" y="440267"/>
            <a:ext cx="4783664" cy="6052608"/>
          </a:xfrm>
        </p:spPr>
        <p:txBody>
          <a:bodyPr>
            <a:normAutofit fontScale="92500" lnSpcReduction="20000"/>
          </a:bodyPr>
          <a:lstStyle/>
          <a:p>
            <a:r>
              <a:rPr lang="en-GB" sz="2400" dirty="0"/>
              <a:t>Se le </a:t>
            </a:r>
            <a:r>
              <a:rPr lang="en-GB" sz="2400" dirty="0" err="1"/>
              <a:t>condizioni</a:t>
            </a:r>
            <a:r>
              <a:rPr lang="en-GB" sz="2400" dirty="0"/>
              <a:t> </a:t>
            </a:r>
            <a:r>
              <a:rPr lang="en-GB" sz="2400" dirty="0" err="1"/>
              <a:t>dell'estremità</a:t>
            </a:r>
            <a:r>
              <a:rPr lang="en-GB" sz="2400" dirty="0"/>
              <a:t> </a:t>
            </a:r>
            <a:r>
              <a:rPr lang="en-GB" sz="2400" dirty="0" err="1"/>
              <a:t>cambiano</a:t>
            </a:r>
            <a:r>
              <a:rPr lang="en-GB" sz="2400" dirty="0"/>
              <a:t> in modo </a:t>
            </a:r>
            <a:r>
              <a:rPr lang="en-GB" sz="2400" dirty="0" err="1"/>
              <a:t>che</a:t>
            </a:r>
            <a:r>
              <a:rPr lang="en-GB" sz="2400" dirty="0"/>
              <a:t> la </a:t>
            </a:r>
            <a:r>
              <a:rPr lang="en-GB" sz="2400" dirty="0" err="1"/>
              <a:t>colonna</a:t>
            </a:r>
            <a:r>
              <a:rPr lang="en-GB" sz="2400" dirty="0"/>
              <a:t> </a:t>
            </a:r>
            <a:r>
              <a:rPr lang="en-GB" sz="2400" dirty="0" err="1"/>
              <a:t>sia</a:t>
            </a:r>
            <a:r>
              <a:rPr lang="en-GB" sz="2400" dirty="0"/>
              <a:t> </a:t>
            </a:r>
            <a:r>
              <a:rPr lang="en-GB" sz="2400" dirty="0" err="1"/>
              <a:t>fissa</a:t>
            </a:r>
            <a:r>
              <a:rPr lang="en-GB" sz="2400" dirty="0"/>
              <a:t> a </a:t>
            </a:r>
            <a:r>
              <a:rPr lang="en-GB" sz="2400" dirty="0" err="1"/>
              <a:t>un'estremità</a:t>
            </a:r>
            <a:r>
              <a:rPr lang="en-GB" sz="2400" dirty="0"/>
              <a:t> e libera </a:t>
            </a:r>
            <a:r>
              <a:rPr lang="en-GB" sz="2400" dirty="0" err="1"/>
              <a:t>all'altra</a:t>
            </a:r>
            <a:r>
              <a:rPr lang="en-GB" sz="2400" dirty="0"/>
              <a:t>, </a:t>
            </a:r>
            <a:r>
              <a:rPr lang="en-GB" sz="2400" dirty="0" err="1"/>
              <a:t>sarà</a:t>
            </a:r>
            <a:r>
              <a:rPr lang="en-GB" sz="2400" dirty="0"/>
              <a:t> </a:t>
            </a:r>
            <a:r>
              <a:rPr lang="en-GB" sz="2400" dirty="0" err="1"/>
              <a:t>chiaramente</a:t>
            </a:r>
            <a:r>
              <a:rPr lang="en-GB" sz="2400" dirty="0"/>
              <a:t> in </a:t>
            </a:r>
            <a:r>
              <a:rPr lang="en-GB" sz="2400" dirty="0" err="1"/>
              <a:t>grado</a:t>
            </a:r>
            <a:r>
              <a:rPr lang="en-GB" sz="2400" dirty="0"/>
              <a:t> di </a:t>
            </a:r>
            <a:r>
              <a:rPr lang="en-GB" sz="2400" dirty="0" err="1"/>
              <a:t>sostenere</a:t>
            </a:r>
            <a:r>
              <a:rPr lang="en-GB" sz="2400" dirty="0"/>
              <a:t> solo un </a:t>
            </a:r>
            <a:r>
              <a:rPr lang="en-GB" sz="2400" dirty="0" err="1"/>
              <a:t>carico</a:t>
            </a:r>
            <a:r>
              <a:rPr lang="en-GB" sz="2400" dirty="0"/>
              <a:t> </a:t>
            </a:r>
            <a:r>
              <a:rPr lang="en-GB" sz="2400" dirty="0" err="1"/>
              <a:t>molto</a:t>
            </a:r>
            <a:r>
              <a:rPr lang="en-GB" sz="2400" dirty="0"/>
              <a:t> </a:t>
            </a:r>
            <a:r>
              <a:rPr lang="en-GB" sz="2400" dirty="0" err="1"/>
              <a:t>minore</a:t>
            </a:r>
            <a:r>
              <a:rPr lang="en-GB" sz="2400" dirty="0"/>
              <a:t> prima </a:t>
            </a:r>
            <a:r>
              <a:rPr lang="en-GB" sz="2400" dirty="0" err="1"/>
              <a:t>dell'instabilità</a:t>
            </a:r>
            <a:r>
              <a:rPr lang="en-GB" sz="2400" dirty="0"/>
              <a:t> </a:t>
            </a:r>
          </a:p>
          <a:p>
            <a:r>
              <a:rPr lang="en-GB" sz="2400" dirty="0" err="1"/>
              <a:t>Possiamo</a:t>
            </a:r>
            <a:r>
              <a:rPr lang="en-GB" sz="2400" dirty="0"/>
              <a:t> </a:t>
            </a:r>
            <a:r>
              <a:rPr lang="en-GB" sz="2400" dirty="0" err="1"/>
              <a:t>facilmente</a:t>
            </a:r>
            <a:r>
              <a:rPr lang="en-GB" sz="2400" dirty="0"/>
              <a:t> </a:t>
            </a:r>
            <a:r>
              <a:rPr lang="en-GB" sz="2400" dirty="0" err="1"/>
              <a:t>modificare</a:t>
            </a:r>
            <a:r>
              <a:rPr lang="en-GB" sz="2400" dirty="0"/>
              <a:t> la formula di </a:t>
            </a:r>
            <a:r>
              <a:rPr lang="en-GB" sz="2400" dirty="0" err="1"/>
              <a:t>Eulero</a:t>
            </a:r>
            <a:r>
              <a:rPr lang="en-GB" sz="2400" dirty="0"/>
              <a:t> per </a:t>
            </a:r>
            <a:r>
              <a:rPr lang="en-GB" sz="2400" dirty="0" err="1"/>
              <a:t>tenere</a:t>
            </a:r>
            <a:r>
              <a:rPr lang="en-GB" sz="2400" dirty="0"/>
              <a:t> </a:t>
            </a:r>
            <a:r>
              <a:rPr lang="en-GB" sz="2400" dirty="0" err="1"/>
              <a:t>conto</a:t>
            </a:r>
            <a:r>
              <a:rPr lang="en-GB" sz="2400" dirty="0"/>
              <a:t> </a:t>
            </a:r>
            <a:r>
              <a:rPr lang="en-GB" sz="2400" dirty="0" err="1"/>
              <a:t>delle</a:t>
            </a:r>
            <a:r>
              <a:rPr lang="en-GB" sz="2400" dirty="0"/>
              <a:t> diverse </a:t>
            </a:r>
            <a:r>
              <a:rPr lang="en-GB" sz="2400" dirty="0" err="1"/>
              <a:t>condizioni</a:t>
            </a:r>
            <a:r>
              <a:rPr lang="en-GB" sz="2400" dirty="0"/>
              <a:t> </a:t>
            </a:r>
            <a:r>
              <a:rPr lang="en-GB" sz="2400" dirty="0" err="1"/>
              <a:t>finali</a:t>
            </a:r>
            <a:r>
              <a:rPr lang="en-GB" sz="2400" dirty="0"/>
              <a:t> </a:t>
            </a:r>
            <a:r>
              <a:rPr lang="en-GB" sz="2400" dirty="0" err="1"/>
              <a:t>introducendo</a:t>
            </a:r>
            <a:r>
              <a:rPr lang="en-GB" sz="2400" dirty="0"/>
              <a:t> il </a:t>
            </a:r>
            <a:r>
              <a:rPr lang="en-GB" sz="2400" dirty="0" err="1"/>
              <a:t>concetto</a:t>
            </a:r>
            <a:r>
              <a:rPr lang="en-GB" sz="2400" dirty="0"/>
              <a:t> di </a:t>
            </a:r>
            <a:r>
              <a:rPr lang="en-GB" sz="2400" b="1" dirty="0" err="1"/>
              <a:t>lunghezza</a:t>
            </a:r>
            <a:r>
              <a:rPr lang="en-GB" sz="2400" b="1" dirty="0"/>
              <a:t> </a:t>
            </a:r>
            <a:r>
              <a:rPr lang="en-GB" sz="2400" b="1" dirty="0" err="1"/>
              <a:t>efficace</a:t>
            </a:r>
            <a:endParaRPr lang="en-GB" sz="2400" b="1" dirty="0"/>
          </a:p>
          <a:p>
            <a:r>
              <a:rPr lang="en-GB" sz="2400" dirty="0"/>
              <a:t>La </a:t>
            </a:r>
            <a:r>
              <a:rPr lang="en-GB" sz="2400" b="1" dirty="0" err="1"/>
              <a:t>lunghezza</a:t>
            </a:r>
            <a:r>
              <a:rPr lang="en-GB" sz="2400" b="1" dirty="0"/>
              <a:t> </a:t>
            </a:r>
            <a:r>
              <a:rPr lang="en-GB" sz="2400" b="1" dirty="0" err="1"/>
              <a:t>efficace</a:t>
            </a:r>
            <a:r>
              <a:rPr lang="en-GB" sz="2400" b="1" dirty="0"/>
              <a:t> </a:t>
            </a:r>
            <a:r>
              <a:rPr lang="en-GB" sz="2400" dirty="0" err="1"/>
              <a:t>può</a:t>
            </a:r>
            <a:r>
              <a:rPr lang="en-GB" sz="2400" dirty="0"/>
              <a:t> </a:t>
            </a:r>
            <a:r>
              <a:rPr lang="en-GB" sz="2400" dirty="0" err="1"/>
              <a:t>essere</a:t>
            </a:r>
            <a:r>
              <a:rPr lang="en-GB" sz="2400" dirty="0"/>
              <a:t> </a:t>
            </a:r>
            <a:r>
              <a:rPr lang="en-GB" sz="2400" dirty="0" err="1"/>
              <a:t>definita</a:t>
            </a:r>
            <a:r>
              <a:rPr lang="en-GB" sz="2400" dirty="0"/>
              <a:t> come la </a:t>
            </a:r>
            <a:r>
              <a:rPr lang="en-GB" sz="2400" dirty="0" err="1"/>
              <a:t>distanza</a:t>
            </a:r>
            <a:r>
              <a:rPr lang="en-GB" sz="2400" dirty="0"/>
              <a:t> </a:t>
            </a:r>
            <a:r>
              <a:rPr lang="en-GB" sz="2400" dirty="0" err="1"/>
              <a:t>tra</a:t>
            </a:r>
            <a:r>
              <a:rPr lang="en-GB" sz="2400" dirty="0"/>
              <a:t> </a:t>
            </a:r>
            <a:r>
              <a:rPr lang="en-GB" sz="2400" dirty="0" err="1"/>
              <a:t>i</a:t>
            </a:r>
            <a:r>
              <a:rPr lang="en-GB" sz="2400" dirty="0"/>
              <a:t> </a:t>
            </a:r>
            <a:r>
              <a:rPr lang="en-GB" sz="2400" dirty="0" err="1"/>
              <a:t>punti</a:t>
            </a:r>
            <a:r>
              <a:rPr lang="en-GB" sz="2400" dirty="0"/>
              <a:t> di </a:t>
            </a:r>
            <a:r>
              <a:rPr lang="en-GB" sz="2400" dirty="0" err="1"/>
              <a:t>flesso</a:t>
            </a:r>
            <a:r>
              <a:rPr lang="en-GB" sz="2400" dirty="0"/>
              <a:t> </a:t>
            </a:r>
            <a:r>
              <a:rPr lang="en-GB" sz="2400" dirty="0" err="1"/>
              <a:t>sulla</a:t>
            </a:r>
            <a:r>
              <a:rPr lang="en-GB" sz="2400" dirty="0"/>
              <a:t> </a:t>
            </a:r>
            <a:r>
              <a:rPr lang="en-GB" sz="2400" dirty="0" err="1"/>
              <a:t>deformata</a:t>
            </a:r>
            <a:endParaRPr lang="en-GB" sz="2400" dirty="0"/>
          </a:p>
          <a:p>
            <a:r>
              <a:rPr lang="en-GB" sz="2400" dirty="0"/>
              <a:t>Per la trave </a:t>
            </a:r>
            <a:r>
              <a:rPr lang="en-GB" sz="2400" dirty="0" err="1"/>
              <a:t>incernierata</a:t>
            </a:r>
            <a:r>
              <a:rPr lang="en-GB" sz="2400" dirty="0"/>
              <a:t>, la </a:t>
            </a:r>
            <a:r>
              <a:rPr lang="en-GB" sz="2400" dirty="0" err="1"/>
              <a:t>lunghezza</a:t>
            </a:r>
            <a:r>
              <a:rPr lang="en-GB" sz="2400" dirty="0"/>
              <a:t> </a:t>
            </a:r>
            <a:r>
              <a:rPr lang="en-GB" sz="2400" dirty="0" err="1"/>
              <a:t>efficace</a:t>
            </a:r>
            <a:r>
              <a:rPr lang="en-GB" sz="2400" dirty="0"/>
              <a:t> e’ </a:t>
            </a:r>
            <a:r>
              <a:rPr lang="en-GB" sz="2400" dirty="0" err="1"/>
              <a:t>pari</a:t>
            </a:r>
            <a:r>
              <a:rPr lang="en-GB" sz="2400" dirty="0"/>
              <a:t> </a:t>
            </a:r>
            <a:r>
              <a:rPr lang="en-GB" sz="2400" dirty="0" err="1"/>
              <a:t>alla</a:t>
            </a:r>
            <a:r>
              <a:rPr lang="en-GB" sz="2400" dirty="0"/>
              <a:t> </a:t>
            </a:r>
            <a:r>
              <a:rPr lang="en-GB" sz="2400" dirty="0" err="1"/>
              <a:t>lunghezza</a:t>
            </a:r>
            <a:r>
              <a:rPr lang="en-GB" sz="2400" dirty="0"/>
              <a:t> </a:t>
            </a:r>
            <a:r>
              <a:rPr lang="en-GB" sz="2400" dirty="0" err="1"/>
              <a:t>della</a:t>
            </a:r>
            <a:r>
              <a:rPr lang="en-GB" sz="2400" dirty="0"/>
              <a:t> trave.</a:t>
            </a:r>
          </a:p>
          <a:p>
            <a:r>
              <a:rPr lang="en-GB" sz="2400" dirty="0"/>
              <a:t>Per </a:t>
            </a:r>
            <a:r>
              <a:rPr lang="en-GB" sz="2400" dirty="0" err="1"/>
              <a:t>una</a:t>
            </a:r>
            <a:r>
              <a:rPr lang="en-GB" sz="2400" dirty="0"/>
              <a:t> </a:t>
            </a:r>
            <a:r>
              <a:rPr lang="en-GB" sz="2400" dirty="0" err="1"/>
              <a:t>colonna</a:t>
            </a:r>
            <a:r>
              <a:rPr lang="en-GB" sz="2400" dirty="0"/>
              <a:t> libera </a:t>
            </a:r>
            <a:r>
              <a:rPr lang="en-GB" sz="2400" dirty="0" err="1"/>
              <a:t>nella</a:t>
            </a:r>
            <a:r>
              <a:rPr lang="en-GB" sz="2400" dirty="0"/>
              <a:t> </a:t>
            </a:r>
            <a:r>
              <a:rPr lang="en-GB" sz="2400" dirty="0" err="1"/>
              <a:t>parte</a:t>
            </a:r>
            <a:r>
              <a:rPr lang="en-GB" sz="2400" dirty="0"/>
              <a:t> </a:t>
            </a:r>
            <a:r>
              <a:rPr lang="en-GB" sz="2400" dirty="0" err="1"/>
              <a:t>superiore</a:t>
            </a:r>
            <a:r>
              <a:rPr lang="en-GB" sz="2400" dirty="0"/>
              <a:t> e </a:t>
            </a:r>
            <a:r>
              <a:rPr lang="en-GB" sz="2400" dirty="0" err="1"/>
              <a:t>completamente</a:t>
            </a:r>
            <a:r>
              <a:rPr lang="en-GB" sz="2400" dirty="0"/>
              <a:t> </a:t>
            </a:r>
            <a:r>
              <a:rPr lang="en-GB" sz="2400" dirty="0" err="1"/>
              <a:t>fissa</a:t>
            </a:r>
            <a:r>
              <a:rPr lang="en-GB" sz="2400" dirty="0"/>
              <a:t> </a:t>
            </a:r>
            <a:r>
              <a:rPr lang="en-GB" sz="2400" dirty="0" err="1"/>
              <a:t>nella</a:t>
            </a:r>
            <a:r>
              <a:rPr lang="en-GB" sz="2400" dirty="0"/>
              <a:t> </a:t>
            </a:r>
            <a:r>
              <a:rPr lang="en-GB" sz="2400" dirty="0" err="1"/>
              <a:t>parte</a:t>
            </a:r>
            <a:r>
              <a:rPr lang="en-GB" sz="2400" dirty="0"/>
              <a:t> </a:t>
            </a:r>
            <a:r>
              <a:rPr lang="en-GB" sz="2400" dirty="0" err="1"/>
              <a:t>inferiore</a:t>
            </a:r>
            <a:r>
              <a:rPr lang="en-GB" sz="2400" dirty="0"/>
              <a:t>, la </a:t>
            </a:r>
            <a:r>
              <a:rPr lang="en-GB" sz="2400" dirty="0" err="1"/>
              <a:t>distanza</a:t>
            </a:r>
            <a:r>
              <a:rPr lang="en-GB" sz="2400" dirty="0"/>
              <a:t> </a:t>
            </a:r>
            <a:r>
              <a:rPr lang="en-GB" sz="2400" dirty="0" err="1"/>
              <a:t>tra</a:t>
            </a:r>
            <a:r>
              <a:rPr lang="en-GB" sz="2400" dirty="0"/>
              <a:t> </a:t>
            </a:r>
            <a:r>
              <a:rPr lang="en-GB" sz="2400" dirty="0" err="1"/>
              <a:t>i</a:t>
            </a:r>
            <a:r>
              <a:rPr lang="en-GB" sz="2400" dirty="0"/>
              <a:t> </a:t>
            </a:r>
            <a:r>
              <a:rPr lang="en-GB" sz="2400" dirty="0" err="1"/>
              <a:t>punti</a:t>
            </a:r>
            <a:r>
              <a:rPr lang="en-GB" sz="2400" dirty="0"/>
              <a:t> di </a:t>
            </a:r>
            <a:r>
              <a:rPr lang="en-GB" sz="2400" dirty="0" err="1"/>
              <a:t>flesso</a:t>
            </a:r>
            <a:r>
              <a:rPr lang="en-GB" sz="2400" dirty="0"/>
              <a:t> </a:t>
            </a:r>
            <a:r>
              <a:rPr lang="en-GB" sz="2400" dirty="0" err="1"/>
              <a:t>è</a:t>
            </a:r>
            <a:r>
              <a:rPr lang="en-GB" sz="2400" dirty="0"/>
              <a:t> il doppio </a:t>
            </a:r>
            <a:r>
              <a:rPr lang="en-GB" sz="2400" dirty="0" err="1"/>
              <a:t>della</a:t>
            </a:r>
            <a:r>
              <a:rPr lang="en-GB" sz="2400" dirty="0"/>
              <a:t> </a:t>
            </a:r>
            <a:r>
              <a:rPr lang="en-GB" sz="2400" dirty="0" err="1"/>
              <a:t>lunghezza</a:t>
            </a:r>
            <a:r>
              <a:rPr lang="en-GB" sz="2400" dirty="0"/>
              <a:t> </a:t>
            </a:r>
            <a:r>
              <a:rPr lang="en-GB" sz="2400" dirty="0" err="1"/>
              <a:t>della</a:t>
            </a:r>
            <a:r>
              <a:rPr lang="en-GB" sz="2400" dirty="0"/>
              <a:t> </a:t>
            </a:r>
            <a:r>
              <a:rPr lang="en-GB" sz="2400" dirty="0" err="1"/>
              <a:t>colonna</a:t>
            </a:r>
            <a:r>
              <a:rPr lang="en-GB" sz="2400" dirty="0"/>
              <a:t>.</a:t>
            </a:r>
          </a:p>
          <a:p>
            <a:endParaRPr lang="en-IT" sz="2400" dirty="0"/>
          </a:p>
        </p:txBody>
      </p:sp>
      <p:pic>
        <p:nvPicPr>
          <p:cNvPr id="5" name="Picture 4" descr="\documentclass{article}&#10;\usepackage{amsmath}&#10;\pagestyle{empty}&#10;\begin{document}&#10;&#10;$$P_{c r}=\frac{\pi^2 E I}{L^2}$$&#10;&#10;\end{document}" title="IguanaTex Bitmap Display">
            <a:extLst>
              <a:ext uri="{FF2B5EF4-FFF2-40B4-BE49-F238E27FC236}">
                <a16:creationId xmlns:a16="http://schemas.microsoft.com/office/drawing/2014/main" id="{BBA26C1D-7895-2EDE-03E2-A549F157759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54990" y="38417"/>
            <a:ext cx="1899653" cy="803699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B67500-0549-C24F-113C-A3B326928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976" y="1300887"/>
            <a:ext cx="1360447" cy="43313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B21B19-B079-FBE9-C19B-63AF5E0FB0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5711" y="1300887"/>
            <a:ext cx="1320963" cy="43313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0F556D-AAE2-38B5-A9BD-DC167AC231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0182" y="1300888"/>
            <a:ext cx="1950461" cy="43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242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C3C55-FA79-4784-987E-76A42753A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0136" y="440267"/>
            <a:ext cx="4783664" cy="6052608"/>
          </a:xfrm>
        </p:spPr>
        <p:txBody>
          <a:bodyPr>
            <a:normAutofit/>
          </a:bodyPr>
          <a:lstStyle/>
          <a:p>
            <a:r>
              <a:rPr lang="en-GB" sz="2400" dirty="0"/>
              <a:t>Qui </a:t>
            </a:r>
            <a:r>
              <a:rPr lang="en-GB" sz="2400" dirty="0" err="1"/>
              <a:t>sono</a:t>
            </a:r>
            <a:r>
              <a:rPr lang="en-GB" sz="2400" dirty="0"/>
              <a:t> </a:t>
            </a:r>
            <a:r>
              <a:rPr lang="en-GB" sz="2400" dirty="0" err="1"/>
              <a:t>riportate</a:t>
            </a:r>
            <a:r>
              <a:rPr lang="en-GB" sz="2400" dirty="0"/>
              <a:t> </a:t>
            </a:r>
            <a:r>
              <a:rPr lang="en-GB" sz="2400" dirty="0" err="1"/>
              <a:t>alcune</a:t>
            </a:r>
            <a:r>
              <a:rPr lang="en-GB" sz="2400" dirty="0"/>
              <a:t> </a:t>
            </a:r>
            <a:r>
              <a:rPr lang="en-GB" sz="2400" dirty="0" err="1"/>
              <a:t>altre</a:t>
            </a:r>
            <a:r>
              <a:rPr lang="en-GB" sz="2400" dirty="0"/>
              <a:t> </a:t>
            </a:r>
            <a:r>
              <a:rPr lang="en-GB" sz="2400" dirty="0" err="1"/>
              <a:t>condizioni</a:t>
            </a:r>
            <a:r>
              <a:rPr lang="en-GB" sz="2400" dirty="0"/>
              <a:t> di </a:t>
            </a:r>
            <a:r>
              <a:rPr lang="en-GB" sz="2400" dirty="0" err="1"/>
              <a:t>vincolo</a:t>
            </a:r>
            <a:r>
              <a:rPr lang="en-GB" sz="2400" dirty="0"/>
              <a:t> </a:t>
            </a:r>
            <a:r>
              <a:rPr lang="en-GB" sz="2400" dirty="0" err="1"/>
              <a:t>comuni</a:t>
            </a:r>
            <a:r>
              <a:rPr lang="en-GB" sz="2400" dirty="0"/>
              <a:t> e </a:t>
            </a:r>
            <a:r>
              <a:rPr lang="en-GB" sz="2400" dirty="0" err="1"/>
              <a:t>corrispondenti</a:t>
            </a:r>
            <a:r>
              <a:rPr lang="en-GB" sz="2400" dirty="0"/>
              <a:t> </a:t>
            </a:r>
            <a:r>
              <a:rPr lang="en-GB" sz="2400" dirty="0" err="1"/>
              <a:t>lunghezze</a:t>
            </a:r>
            <a:r>
              <a:rPr lang="en-GB" sz="2400" dirty="0"/>
              <a:t> </a:t>
            </a:r>
            <a:r>
              <a:rPr lang="en-GB" sz="2400" dirty="0" err="1"/>
              <a:t>efficaci</a:t>
            </a:r>
            <a:r>
              <a:rPr lang="en-GB" sz="2400" dirty="0"/>
              <a:t>.</a:t>
            </a:r>
          </a:p>
          <a:p>
            <a:r>
              <a:rPr lang="en-GB" sz="2400" dirty="0"/>
              <a:t>Le </a:t>
            </a:r>
            <a:r>
              <a:rPr lang="en-GB" sz="2400" dirty="0" err="1"/>
              <a:t>condizioni</a:t>
            </a:r>
            <a:r>
              <a:rPr lang="en-GB" sz="2400" dirty="0"/>
              <a:t> di </a:t>
            </a:r>
            <a:r>
              <a:rPr lang="en-GB" sz="2400" dirty="0" err="1"/>
              <a:t>vincolo</a:t>
            </a:r>
            <a:r>
              <a:rPr lang="en-GB" sz="2400" dirty="0"/>
              <a:t> </a:t>
            </a:r>
            <a:r>
              <a:rPr lang="en-GB" sz="2400" dirty="0" err="1"/>
              <a:t>fanno</a:t>
            </a:r>
            <a:r>
              <a:rPr lang="en-GB" sz="2400" dirty="0"/>
              <a:t> </a:t>
            </a:r>
            <a:r>
              <a:rPr lang="en-GB" sz="2400" dirty="0" err="1"/>
              <a:t>chiaramente</a:t>
            </a:r>
            <a:r>
              <a:rPr lang="en-GB" sz="2400" dirty="0"/>
              <a:t> </a:t>
            </a:r>
            <a:r>
              <a:rPr lang="en-GB" sz="2400" dirty="0" err="1"/>
              <a:t>un'enorme</a:t>
            </a:r>
            <a:r>
              <a:rPr lang="en-GB" sz="2400" dirty="0"/>
              <a:t> </a:t>
            </a:r>
            <a:r>
              <a:rPr lang="en-GB" sz="2400" dirty="0" err="1"/>
              <a:t>differenza</a:t>
            </a:r>
            <a:r>
              <a:rPr lang="en-GB" sz="2400" dirty="0"/>
              <a:t> per il </a:t>
            </a:r>
            <a:r>
              <a:rPr lang="en-GB" sz="2400" dirty="0" err="1"/>
              <a:t>carico</a:t>
            </a:r>
            <a:r>
              <a:rPr lang="en-GB" sz="2400" dirty="0"/>
              <a:t> di </a:t>
            </a:r>
            <a:r>
              <a:rPr lang="en-GB" sz="2400" dirty="0" err="1"/>
              <a:t>punta</a:t>
            </a:r>
            <a:r>
              <a:rPr lang="en-GB" sz="2400" dirty="0"/>
              <a:t> </a:t>
            </a:r>
            <a:r>
              <a:rPr lang="en-GB" sz="2400" dirty="0" err="1"/>
              <a:t>critico</a:t>
            </a:r>
            <a:r>
              <a:rPr lang="en-GB" sz="2400" dirty="0"/>
              <a:t> e </a:t>
            </a:r>
            <a:r>
              <a:rPr lang="en-GB" sz="2400" dirty="0" err="1"/>
              <a:t>devono</a:t>
            </a:r>
            <a:r>
              <a:rPr lang="en-GB" sz="2400" dirty="0"/>
              <a:t> </a:t>
            </a:r>
            <a:r>
              <a:rPr lang="en-GB" sz="2400" dirty="0" err="1"/>
              <a:t>essere</a:t>
            </a:r>
            <a:r>
              <a:rPr lang="en-GB" sz="2400" dirty="0"/>
              <a:t> considerate con </a:t>
            </a:r>
            <a:r>
              <a:rPr lang="en-GB" sz="2400" dirty="0" err="1"/>
              <a:t>molta</a:t>
            </a:r>
            <a:r>
              <a:rPr lang="en-GB" sz="2400" dirty="0"/>
              <a:t> </a:t>
            </a:r>
            <a:r>
              <a:rPr lang="en-GB" sz="2400" dirty="0" err="1"/>
              <a:t>attenzione</a:t>
            </a:r>
            <a:r>
              <a:rPr lang="en-GB" sz="2400" dirty="0"/>
              <a:t>.</a:t>
            </a:r>
            <a:endParaRPr lang="en-IT" sz="2400" dirty="0"/>
          </a:p>
        </p:txBody>
      </p:sp>
      <p:pic>
        <p:nvPicPr>
          <p:cNvPr id="15" name="Picture 14" descr="\documentclass{article}&#10;\usepackage{amsmath}&#10;\pagestyle{empty}&#10;\begin{document}&#10;&#10;$$P_{c r}=\frac{\pi^2 E I}{L_{\rm e}^2}$$&#10;&#10;\end{document}" title="IguanaTex Bitmap Display">
            <a:extLst>
              <a:ext uri="{FF2B5EF4-FFF2-40B4-BE49-F238E27FC236}">
                <a16:creationId xmlns:a16="http://schemas.microsoft.com/office/drawing/2014/main" id="{CED72053-3F89-AE1B-8B32-9F0F7B20543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54990" y="38417"/>
            <a:ext cx="1899653" cy="913294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FEA9406-119D-E414-49BE-B8E1F1187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91" y="1786682"/>
            <a:ext cx="6056049" cy="328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4920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"/>
  <p:tag name="ORIGINALWIDTH" val="52"/>
  <p:tag name="OUTPUTTYPE" val="PDF"/>
  <p:tag name="IGUANATEXVERSION" val="160"/>
  <p:tag name="LATEXADDIN" val="\documentclass{article}&#10;\usepackage{amsmath}&#10;\pagestyle{empty}&#10;\begin{document}&#10;&#10;$$P_{c r}=\frac{\pi^2 E I}{L^2}$$&#10;&#10;\end{document}"/>
  <p:tag name="IGUANATEXSIZE" val="14"/>
  <p:tag name="IGUANATEXCURSOR" val="82"/>
  <p:tag name="TRANSPARENCY" val="Fals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"/>
  <p:tag name="ORIGINALWIDTH" val="52"/>
  <p:tag name="OUTPUTTYPE" val="PDF"/>
  <p:tag name="IGUANATEXVERSION" val="160"/>
  <p:tag name="LATEXADDIN" val="\documentclass{article}&#10;\usepackage{amsmath}&#10;\pagestyle{empty}&#10;\begin{document}&#10;&#10;$$P_{c r}=\frac{\pi^2 E I}{L^2}$$&#10;&#10;\end{document}"/>
  <p:tag name="IGUANATEXSIZE" val="14"/>
  <p:tag name="IGUANATEXCURSOR" val="82"/>
  <p:tag name="TRANSPARENCY" val="Fals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"/>
  <p:tag name="ORIGINALWIDTH" val="57"/>
  <p:tag name="OUTPUTTYPE" val="PDF"/>
  <p:tag name="IGUANATEXVERSION" val="160"/>
  <p:tag name="LATEXADDIN" val="\documentclass{article}&#10;\usepackage{amsmath}&#10;\pagestyle{empty}&#10;\begin{document}&#10;&#10;$$P_{c r}=\frac{\pi^2 E I}{(KL)^2}$$&#10;&#10;\end{document}"/>
  <p:tag name="IGUANATEXSIZE" val="14"/>
  <p:tag name="IGUANATEXCURSOR" val="112"/>
  <p:tag name="TRANSPARENCY" val="Fals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"/>
  <p:tag name="ORIGINALWIDTH" val="52"/>
  <p:tag name="OUTPUTTYPE" val="PDF"/>
  <p:tag name="IGUANATEXVERSION" val="160"/>
  <p:tag name="LATEXADDIN" val="\documentclass{article}&#10;\usepackage{amsmath}&#10;\pagestyle{empty}&#10;\begin{document}&#10;&#10;$$P_{c r}=\frac{\pi^2 E I}{L^2}$$&#10;&#10;\end{document}"/>
  <p:tag name="IGUANATEXSIZE" val="14"/>
  <p:tag name="IGUANATEXCURSOR" val="82"/>
  <p:tag name="TRANSPARENCY" val="Fals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"/>
  <p:tag name="ORIGINALWIDTH" val="57"/>
  <p:tag name="OUTPUTTYPE" val="PDF"/>
  <p:tag name="IGUANATEXVERSION" val="160"/>
  <p:tag name="LATEXADDIN" val="\documentclass{article}&#10;\usepackage{amsmath}&#10;\pagestyle{empty}&#10;\begin{document}&#10;&#10;$$P_{c r}=\frac{\pi^2 E I}{(KL)^2}$$&#10;&#10;\end{document}"/>
  <p:tag name="IGUANATEXSIZE" val="14"/>
  <p:tag name="IGUANATEXCURSOR" val="112"/>
  <p:tag name="TRANSPARENCY" val="Fals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"/>
  <p:tag name="ORIGINALWIDTH" val="52"/>
  <p:tag name="OUTPUTTYPE" val="PDF"/>
  <p:tag name="IGUANATEXVERSION" val="160"/>
  <p:tag name="LATEXADDIN" val="\documentclass{article}&#10;\usepackage{amsmath}&#10;\pagestyle{empty}&#10;\begin{document}&#10;&#10;$$P_{c r}=\frac{\pi^2 E I}{L^2}$$&#10;&#10;\end{document}"/>
  <p:tag name="IGUANATEXSIZE" val="14"/>
  <p:tag name="IGUANATEXCURSOR" val="82"/>
  <p:tag name="TRANSPARENCY" val="Fals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"/>
  <p:tag name="ORIGINALWIDTH" val="52"/>
  <p:tag name="OUTPUTTYPE" val="PDF"/>
  <p:tag name="IGUANATEXVERSION" val="160"/>
  <p:tag name="LATEXADDIN" val="\documentclass{article}&#10;\usepackage{amsmath}&#10;\pagestyle{empty}&#10;\begin{document}&#10;&#10;$$P_{c r}=\frac{\pi^2 E I}{L^2}$$&#10;&#10;\end{document}"/>
  <p:tag name="IGUANATEXSIZE" val="14"/>
  <p:tag name="IGUANATEXCURSOR" val="82"/>
  <p:tag name="TRANSPARENCY" val="Fals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"/>
  <p:tag name="ORIGINALWIDTH" val="77"/>
  <p:tag name="OUTPUTTYPE" val="PDF"/>
  <p:tag name="IGUANATEXVERSION" val="160"/>
  <p:tag name="LATEXADDIN" val="\documentclass{article}&#10;\usepackage{amsmath}&#10;\pagestyle{empty}&#10;\begin{document}&#10;&#10;$P_{c r}=\frac{\pi^2 E}{L^2} \frac{\pi R^4}{4}$&#10;&#10;$=\frac{\pi^2 \cdot 202 \cdot 10^9 \cdot \pi \cdot 0.04^4}{2^2 \cdot 4}$&#10;&#10;$=1000 \mathrm{kN}$&#10;\end{document}"/>
  <p:tag name="IGUANATEXSIZE" val="24"/>
  <p:tag name="IGUANATEXCURSOR" val="223"/>
  <p:tag name="TRANSPARENCY" val="Fals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"/>
  <p:tag name="ORIGINALWIDTH" val="52"/>
  <p:tag name="OUTPUTTYPE" val="PDF"/>
  <p:tag name="IGUANATEXVERSION" val="160"/>
  <p:tag name="LATEXADDIN" val="\documentclass{article}&#10;\usepackage{amsmath}&#10;\pagestyle{empty}&#10;\begin{document}&#10;&#10;$$P_{c r}=\frac{\pi^2 E I}{L^2}$$&#10;&#10;\end{document}"/>
  <p:tag name="IGUANATEXSIZE" val="14"/>
  <p:tag name="IGUANATEXCURSOR" val="82"/>
  <p:tag name="TRANSPARENCY" val="Fals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"/>
  <p:tag name="ORIGINALWIDTH" val="52"/>
  <p:tag name="OUTPUTTYPE" val="PDF"/>
  <p:tag name="IGUANATEXVERSION" val="160"/>
  <p:tag name="LATEXADDIN" val="\documentclass{article}&#10;\usepackage{amsmath}&#10;\pagestyle{empty}&#10;\begin{document}&#10;&#10;$$P_{c r}=\frac{\pi^2 E I}{L^2}$$&#10;&#10;\end{document}"/>
  <p:tag name="IGUANATEXSIZE" val="14"/>
  <p:tag name="IGUANATEXCURSOR" val="82"/>
  <p:tag name="TRANSPARENCY" val="Fals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"/>
  <p:tag name="ORIGINALWIDTH" val="52"/>
  <p:tag name="OUTPUTTYPE" val="PDF"/>
  <p:tag name="IGUANATEXVERSION" val="160"/>
  <p:tag name="LATEXADDIN" val="\documentclass{article}&#10;\usepackage{amsmath}&#10;\pagestyle{empty}&#10;\begin{document}&#10;&#10;$$P_{c r}=\frac{\pi^2 E I}{L_{\rm e}^2}$$&#10;&#10;\end{document}"/>
  <p:tag name="IGUANATEXSIZE" val="14"/>
  <p:tag name="IGUANATEXCURSOR" val="117"/>
  <p:tag name="TRANSPARENCY" val="Fals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"/>
  <p:tag name="ORIGINALWIDTH" val="52"/>
  <p:tag name="OUTPUTTYPE" val="PDF"/>
  <p:tag name="IGUANATEXVERSION" val="160"/>
  <p:tag name="LATEXADDIN" val="\documentclass{article}&#10;\usepackage{amsmath}&#10;\pagestyle{empty}&#10;\begin{document}&#10;&#10;$$P_{c r}=\frac{\pi^2 E I}{L^2}$$&#10;&#10;\end{document}"/>
  <p:tag name="IGUANATEXSIZE" val="14"/>
  <p:tag name="IGUANATEXCURSOR" val="82"/>
  <p:tag name="TRANSPARENCY" val="Fals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"/>
  <p:tag name="ORIGINALWIDTH" val="57"/>
  <p:tag name="OUTPUTTYPE" val="PDF"/>
  <p:tag name="IGUANATEXVERSION" val="160"/>
  <p:tag name="LATEXADDIN" val="\documentclass{article}&#10;\usepackage{amsmath}&#10;\pagestyle{empty}&#10;\begin{document}&#10;&#10;$$P_{c r}=\frac{\pi^2 E I}{(KL)^2}$$&#10;&#10;\end{document}"/>
  <p:tag name="IGUANATEXSIZE" val="14"/>
  <p:tag name="IGUANATEXCURSOR" val="112"/>
  <p:tag name="TRANSPARENCY" val="Fals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2143</TotalTime>
  <Words>889</Words>
  <Application>Microsoft Macintosh PowerPoint</Application>
  <PresentationFormat>Widescreen</PresentationFormat>
  <Paragraphs>55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Travature reticolari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Instabilita`</dc:title>
  <dc:creator>Giuseppe Tomassetti</dc:creator>
  <cp:lastModifiedBy>Giuseppe Tomassetti</cp:lastModifiedBy>
  <cp:revision>6</cp:revision>
  <dcterms:created xsi:type="dcterms:W3CDTF">2023-05-27T22:58:11Z</dcterms:created>
  <dcterms:modified xsi:type="dcterms:W3CDTF">2023-06-13T03:24:12Z</dcterms:modified>
</cp:coreProperties>
</file>